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1" r:id="rId1"/>
  </p:sldMasterIdLst>
  <p:sldIdLst>
    <p:sldId id="256" r:id="rId2"/>
    <p:sldId id="270" r:id="rId3"/>
    <p:sldId id="342" r:id="rId4"/>
    <p:sldId id="337" r:id="rId5"/>
    <p:sldId id="338" r:id="rId6"/>
    <p:sldId id="335" r:id="rId7"/>
    <p:sldId id="336" r:id="rId8"/>
    <p:sldId id="258" r:id="rId9"/>
    <p:sldId id="379" r:id="rId10"/>
    <p:sldId id="339" r:id="rId11"/>
    <p:sldId id="260" r:id="rId12"/>
    <p:sldId id="299" r:id="rId13"/>
    <p:sldId id="300" r:id="rId14"/>
    <p:sldId id="349" r:id="rId15"/>
    <p:sldId id="259" r:id="rId16"/>
    <p:sldId id="343" r:id="rId17"/>
    <p:sldId id="341" r:id="rId18"/>
    <p:sldId id="310" r:id="rId19"/>
    <p:sldId id="269" r:id="rId20"/>
    <p:sldId id="262" r:id="rId21"/>
    <p:sldId id="301" r:id="rId22"/>
    <p:sldId id="302" r:id="rId23"/>
    <p:sldId id="367" r:id="rId24"/>
    <p:sldId id="344" r:id="rId25"/>
    <p:sldId id="306" r:id="rId26"/>
    <p:sldId id="365" r:id="rId27"/>
    <p:sldId id="328" r:id="rId28"/>
    <p:sldId id="374" r:id="rId29"/>
    <p:sldId id="303" r:id="rId30"/>
    <p:sldId id="330" r:id="rId31"/>
    <p:sldId id="331" r:id="rId32"/>
    <p:sldId id="332" r:id="rId33"/>
    <p:sldId id="376" r:id="rId34"/>
    <p:sldId id="377" r:id="rId35"/>
    <p:sldId id="378" r:id="rId36"/>
    <p:sldId id="333" r:id="rId37"/>
    <p:sldId id="352" r:id="rId38"/>
    <p:sldId id="364" r:id="rId39"/>
    <p:sldId id="351" r:id="rId40"/>
    <p:sldId id="304" r:id="rId41"/>
    <p:sldId id="340" r:id="rId42"/>
    <p:sldId id="271" r:id="rId43"/>
    <p:sldId id="375" r:id="rId44"/>
    <p:sldId id="329" r:id="rId45"/>
    <p:sldId id="263" r:id="rId46"/>
    <p:sldId id="326" r:id="rId47"/>
    <p:sldId id="272" r:id="rId48"/>
    <p:sldId id="273" r:id="rId49"/>
    <p:sldId id="327" r:id="rId50"/>
    <p:sldId id="354" r:id="rId51"/>
    <p:sldId id="305" r:id="rId52"/>
    <p:sldId id="275" r:id="rId53"/>
    <p:sldId id="358" r:id="rId54"/>
    <p:sldId id="357" r:id="rId55"/>
    <p:sldId id="355" r:id="rId56"/>
    <p:sldId id="356" r:id="rId57"/>
    <p:sldId id="266" r:id="rId58"/>
    <p:sldId id="384" r:id="rId59"/>
    <p:sldId id="383" r:id="rId60"/>
    <p:sldId id="268" r:id="rId61"/>
    <p:sldId id="366" r:id="rId62"/>
    <p:sldId id="276" r:id="rId63"/>
    <p:sldId id="265" r:id="rId64"/>
    <p:sldId id="359" r:id="rId65"/>
    <p:sldId id="360" r:id="rId66"/>
    <p:sldId id="312" r:id="rId67"/>
    <p:sldId id="313" r:id="rId68"/>
    <p:sldId id="314" r:id="rId69"/>
    <p:sldId id="350" r:id="rId70"/>
    <p:sldId id="345" r:id="rId71"/>
    <p:sldId id="316" r:id="rId72"/>
    <p:sldId id="283" r:id="rId73"/>
    <p:sldId id="317" r:id="rId74"/>
    <p:sldId id="348" r:id="rId75"/>
    <p:sldId id="284" r:id="rId76"/>
    <p:sldId id="318" r:id="rId77"/>
    <p:sldId id="373" r:id="rId78"/>
    <p:sldId id="346" r:id="rId79"/>
    <p:sldId id="319" r:id="rId80"/>
    <p:sldId id="298" r:id="rId81"/>
    <p:sldId id="320" r:id="rId82"/>
    <p:sldId id="285" r:id="rId83"/>
    <p:sldId id="321" r:id="rId84"/>
    <p:sldId id="286" r:id="rId85"/>
    <p:sldId id="322" r:id="rId86"/>
    <p:sldId id="287" r:id="rId87"/>
    <p:sldId id="288" r:id="rId88"/>
    <p:sldId id="289" r:id="rId89"/>
    <p:sldId id="372" r:id="rId90"/>
    <p:sldId id="290" r:id="rId91"/>
    <p:sldId id="291" r:id="rId92"/>
    <p:sldId id="292" r:id="rId93"/>
    <p:sldId id="293" r:id="rId94"/>
    <p:sldId id="369" r:id="rId95"/>
    <p:sldId id="370" r:id="rId96"/>
    <p:sldId id="294" r:id="rId97"/>
    <p:sldId id="295" r:id="rId98"/>
    <p:sldId id="296" r:id="rId99"/>
    <p:sldId id="297" r:id="rId100"/>
    <p:sldId id="368" r:id="rId101"/>
    <p:sldId id="371" r:id="rId102"/>
    <p:sldId id="267" r:id="rId103"/>
    <p:sldId id="307" r:id="rId104"/>
    <p:sldId id="347" r:id="rId105"/>
    <p:sldId id="363" r:id="rId106"/>
    <p:sldId id="361" r:id="rId107"/>
    <p:sldId id="362" r:id="rId108"/>
    <p:sldId id="323" r:id="rId109"/>
    <p:sldId id="324" r:id="rId110"/>
    <p:sldId id="325" r:id="rId111"/>
    <p:sldId id="380" r:id="rId112"/>
    <p:sldId id="278" r:id="rId113"/>
    <p:sldId id="382" r:id="rId114"/>
    <p:sldId id="381" r:id="rId115"/>
    <p:sldId id="279" r:id="rId116"/>
    <p:sldId id="308" r:id="rId1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8A66"/>
    <a:srgbClr val="EBEAE8"/>
    <a:srgbClr val="898989"/>
    <a:srgbClr val="F1F1F1"/>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3" d="100"/>
          <a:sy n="73" d="100"/>
        </p:scale>
        <p:origin x="4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smtClean="0"/>
              <a:pPr/>
              <a:t>2019-08-10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66149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smtClean="0"/>
              <a:pPr/>
              <a:t>2019-08-10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1373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smtClean="0"/>
              <a:pPr/>
              <a:t>2019-08-10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0386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smtClean="0"/>
              <a:pPr/>
              <a:t>2019-08-10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53057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2019-08-10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3764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smtClean="0"/>
              <a:pPr/>
              <a:t>2019-08-10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36338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smtClean="0"/>
              <a:pPr/>
              <a:t>2019-08-10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6851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smtClean="0"/>
              <a:pPr/>
              <a:t>2019-08-10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2744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2019-08-10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0457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2019-08-10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93068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B482E8-6E0E-1B4F-B1FD-C69DB9E858D9}" type="datetimeFigureOut">
              <a:rPr lang="en-US" smtClean="0"/>
              <a:pPr/>
              <a:t>2019-08-10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798913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B482E8-6E0E-1B4F-B1FD-C69DB9E858D9}" type="datetimeFigureOut">
              <a:rPr lang="en-US" smtClean="0"/>
              <a:pPr/>
              <a:t>2019-08-10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3571584"/>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F6DAC-E629-4E07-820D-4C2C05D09C7A}"/>
              </a:ext>
            </a:extLst>
          </p:cNvPr>
          <p:cNvSpPr>
            <a:spLocks noGrp="1"/>
          </p:cNvSpPr>
          <p:nvPr>
            <p:ph type="ctrTitle"/>
          </p:nvPr>
        </p:nvSpPr>
        <p:spPr>
          <a:xfrm>
            <a:off x="1524000" y="1122363"/>
            <a:ext cx="9144000" cy="2387600"/>
          </a:xfrm>
        </p:spPr>
        <p:txBody>
          <a:bodyPr/>
          <a:lstStyle/>
          <a:p>
            <a:r>
              <a:rPr lang="sv-SE" dirty="0">
                <a:latin typeface="Tahoma" panose="020B0604030504040204" pitchFamily="34" charset="0"/>
                <a:ea typeface="Tahoma" panose="020B0604030504040204" pitchFamily="34" charset="0"/>
                <a:cs typeface="Tahoma" panose="020B0604030504040204" pitchFamily="34" charset="0"/>
              </a:rPr>
              <a:t>The </a:t>
            </a:r>
            <a:r>
              <a:rPr lang="en-US" dirty="0">
                <a:latin typeface="Tahoma" panose="020B0604030504040204" pitchFamily="34" charset="0"/>
                <a:ea typeface="Tahoma" panose="020B0604030504040204" pitchFamily="34" charset="0"/>
                <a:cs typeface="Tahoma" panose="020B0604030504040204" pitchFamily="34" charset="0"/>
              </a:rPr>
              <a:t>parsed</a:t>
            </a:r>
            <a:r>
              <a:rPr lang="sv-SE" dirty="0">
                <a:latin typeface="Tahoma" panose="020B0604030504040204" pitchFamily="34" charset="0"/>
                <a:ea typeface="Tahoma" panose="020B0604030504040204" pitchFamily="34" charset="0"/>
                <a:cs typeface="Tahoma" panose="020B0604030504040204" pitchFamily="34" charset="0"/>
              </a:rPr>
              <a:t> and the curious</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3" name="Subtitle 2">
            <a:extLst>
              <a:ext uri="{FF2B5EF4-FFF2-40B4-BE49-F238E27FC236}">
                <a16:creationId xmlns:a16="http://schemas.microsoft.com/office/drawing/2014/main" id="{9E783C3D-61F7-4DB5-80C1-E343FA95E9A0}"/>
              </a:ext>
            </a:extLst>
          </p:cNvPr>
          <p:cNvSpPr>
            <a:spLocks noGrp="1"/>
          </p:cNvSpPr>
          <p:nvPr>
            <p:ph type="subTitle"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PerlCon</a:t>
            </a:r>
            <a:r>
              <a:rPr lang="sv-SE" dirty="0">
                <a:latin typeface="Tahoma" panose="020B0604030504040204" pitchFamily="34" charset="0"/>
                <a:ea typeface="Tahoma" panose="020B0604030504040204" pitchFamily="34" charset="0"/>
                <a:cs typeface="Tahoma" panose="020B0604030504040204" pitchFamily="34" charset="0"/>
              </a:rPr>
              <a:t> 2019</a:t>
            </a:r>
          </a:p>
          <a:p>
            <a:r>
              <a:rPr lang="sv-SE" dirty="0">
                <a:latin typeface="Tahoma" panose="020B0604030504040204" pitchFamily="34" charset="0"/>
                <a:ea typeface="Tahoma" panose="020B0604030504040204" pitchFamily="34" charset="0"/>
                <a:cs typeface="Tahoma" panose="020B0604030504040204" pitchFamily="34" charset="0"/>
              </a:rPr>
              <a:t>Rīga, Latvia</a:t>
            </a:r>
          </a:p>
          <a:p>
            <a:r>
              <a:rPr lang="sv-SE" dirty="0">
                <a:latin typeface="Tahoma" panose="020B0604030504040204" pitchFamily="34" charset="0"/>
                <a:ea typeface="Tahoma" panose="020B0604030504040204" pitchFamily="34" charset="0"/>
                <a:cs typeface="Tahoma" panose="020B0604030504040204" pitchFamily="34" charset="0"/>
              </a:rPr>
              <a:t>Carl Mäsak</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11" name="Rectangle: Rounded Corners 10">
            <a:extLst>
              <a:ext uri="{FF2B5EF4-FFF2-40B4-BE49-F238E27FC236}">
                <a16:creationId xmlns:a16="http://schemas.microsoft.com/office/drawing/2014/main" id="{2A834FA1-2580-479B-8E02-9BB83D44BD2A}"/>
              </a:ext>
            </a:extLst>
          </p:cNvPr>
          <p:cNvSpPr/>
          <p:nvPr/>
        </p:nvSpPr>
        <p:spPr>
          <a:xfrm>
            <a:off x="766355" y="1715602"/>
            <a:ext cx="426708" cy="426708"/>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2" name="Rectangle: Rounded Corners 11">
            <a:extLst>
              <a:ext uri="{FF2B5EF4-FFF2-40B4-BE49-F238E27FC236}">
                <a16:creationId xmlns:a16="http://schemas.microsoft.com/office/drawing/2014/main" id="{711F8602-8E7A-4EA9-8601-F88014F7BFB1}"/>
              </a:ext>
            </a:extLst>
          </p:cNvPr>
          <p:cNvSpPr/>
          <p:nvPr/>
        </p:nvSpPr>
        <p:spPr>
          <a:xfrm>
            <a:off x="766355" y="2306718"/>
            <a:ext cx="426708" cy="42670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3" name="Rectangle: Rounded Corners 12">
            <a:extLst>
              <a:ext uri="{FF2B5EF4-FFF2-40B4-BE49-F238E27FC236}">
                <a16:creationId xmlns:a16="http://schemas.microsoft.com/office/drawing/2014/main" id="{026460FB-5316-42EB-B01B-0274B5A8F98B}"/>
              </a:ext>
            </a:extLst>
          </p:cNvPr>
          <p:cNvSpPr/>
          <p:nvPr/>
        </p:nvSpPr>
        <p:spPr>
          <a:xfrm>
            <a:off x="766355" y="2897834"/>
            <a:ext cx="426708" cy="42670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4" name="Rectangle: Rounded Corners 13">
            <a:extLst>
              <a:ext uri="{FF2B5EF4-FFF2-40B4-BE49-F238E27FC236}">
                <a16:creationId xmlns:a16="http://schemas.microsoft.com/office/drawing/2014/main" id="{F9ED6052-74D2-400D-BFC1-EDAEA471FD04}"/>
              </a:ext>
            </a:extLst>
          </p:cNvPr>
          <p:cNvSpPr/>
          <p:nvPr/>
        </p:nvSpPr>
        <p:spPr>
          <a:xfrm>
            <a:off x="766355" y="3488950"/>
            <a:ext cx="426708" cy="42670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Rectangle: Rounded Corners 14">
            <a:extLst>
              <a:ext uri="{FF2B5EF4-FFF2-40B4-BE49-F238E27FC236}">
                <a16:creationId xmlns:a16="http://schemas.microsoft.com/office/drawing/2014/main" id="{0E30711B-E3CA-4637-BE95-E76DFBF1D206}"/>
              </a:ext>
            </a:extLst>
          </p:cNvPr>
          <p:cNvSpPr/>
          <p:nvPr/>
        </p:nvSpPr>
        <p:spPr>
          <a:xfrm>
            <a:off x="766355" y="4080066"/>
            <a:ext cx="426708" cy="42670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6" name="Rectangle: Rounded Corners 15">
            <a:extLst>
              <a:ext uri="{FF2B5EF4-FFF2-40B4-BE49-F238E27FC236}">
                <a16:creationId xmlns:a16="http://schemas.microsoft.com/office/drawing/2014/main" id="{25F1F813-4705-44C6-9512-BB0BBFD09F3F}"/>
              </a:ext>
            </a:extLst>
          </p:cNvPr>
          <p:cNvSpPr/>
          <p:nvPr/>
        </p:nvSpPr>
        <p:spPr>
          <a:xfrm>
            <a:off x="766355" y="4671182"/>
            <a:ext cx="426708" cy="426708"/>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354591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Moral: </a:t>
            </a:r>
            <a:r>
              <a:rPr lang="sv-SE" dirty="0" err="1">
                <a:latin typeface="Tahoma" panose="020B0604030504040204" pitchFamily="34" charset="0"/>
                <a:ea typeface="Tahoma" panose="020B0604030504040204" pitchFamily="34" charset="0"/>
                <a:cs typeface="Tahoma" panose="020B0604030504040204" pitchFamily="34" charset="0"/>
              </a:rPr>
              <a:t>we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can</a:t>
            </a:r>
            <a:r>
              <a:rPr lang="sv-SE" dirty="0">
                <a:latin typeface="Tahoma" panose="020B0604030504040204" pitchFamily="34" charset="0"/>
                <a:ea typeface="Tahoma" panose="020B0604030504040204" pitchFamily="34" charset="0"/>
                <a:cs typeface="Tahoma" panose="020B0604030504040204" pitchFamily="34" charset="0"/>
              </a:rPr>
              <a:t> do a </a:t>
            </a:r>
            <a:r>
              <a:rPr lang="sv-SE" dirty="0" err="1">
                <a:latin typeface="Tahoma" panose="020B0604030504040204" pitchFamily="34" charset="0"/>
                <a:ea typeface="Tahoma" panose="020B0604030504040204" pitchFamily="34" charset="0"/>
                <a:cs typeface="Tahoma" panose="020B0604030504040204" pitchFamily="34" charset="0"/>
              </a:rPr>
              <a:t>lot</a:t>
            </a:r>
            <a:r>
              <a:rPr lang="sv-SE" dirty="0">
                <a:latin typeface="Tahoma" panose="020B0604030504040204" pitchFamily="34" charset="0"/>
                <a:ea typeface="Tahoma" panose="020B0604030504040204" pitchFamily="34" charset="0"/>
                <a:cs typeface="Tahoma" panose="020B0604030504040204" pitchFamily="34" charset="0"/>
              </a:rPr>
              <a:t> at </a:t>
            </a:r>
            <a:r>
              <a:rPr lang="sv-SE" dirty="0" err="1">
                <a:latin typeface="Tahoma" panose="020B0604030504040204" pitchFamily="34" charset="0"/>
                <a:ea typeface="Tahoma" panose="020B0604030504040204" pitchFamily="34" charset="0"/>
                <a:cs typeface="Tahoma" panose="020B0604030504040204" pitchFamily="34" charset="0"/>
              </a:rPr>
              <a:t>compile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time</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0A97919E-13B6-4000-BABC-6967896E6D45}"/>
              </a:ext>
            </a:extLst>
          </p:cNvPr>
          <p:cNvSpPr>
            <a:spLocks noGrp="1"/>
          </p:cNvSpPr>
          <p:nvPr>
            <p:ph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Taking the constraints from the problem and playing around with them is a lot more powerful than just spitting out code to do the search.</a:t>
            </a:r>
          </a:p>
          <a:p>
            <a:r>
              <a:rPr lang="en-US" dirty="0">
                <a:latin typeface="Tahoma" panose="020B0604030504040204" pitchFamily="34" charset="0"/>
                <a:ea typeface="Tahoma" panose="020B0604030504040204" pitchFamily="34" charset="0"/>
                <a:cs typeface="Tahoma" panose="020B0604030504040204" pitchFamily="34" charset="0"/>
              </a:rPr>
              <a:t>The trick: use the abstractions to generate </a:t>
            </a:r>
            <a:r>
              <a:rPr lang="en-US" i="1" dirty="0">
                <a:latin typeface="Tahoma" panose="020B0604030504040204" pitchFamily="34" charset="0"/>
                <a:ea typeface="Tahoma" panose="020B0604030504040204" pitchFamily="34" charset="0"/>
                <a:cs typeface="Tahoma" panose="020B0604030504040204" pitchFamily="34" charset="0"/>
              </a:rPr>
              <a:t>better code</a:t>
            </a:r>
          </a:p>
        </p:txBody>
      </p:sp>
    </p:spTree>
    <p:extLst>
      <p:ext uri="{BB962C8B-B14F-4D97-AF65-F5344CB8AC3E}">
        <p14:creationId xmlns:p14="http://schemas.microsoft.com/office/powerpoint/2010/main" val="21036727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6F31B7-7140-4AED-9FFB-C7847A6B00E0}"/>
              </a:ext>
            </a:extLst>
          </p:cNvPr>
          <p:cNvPicPr>
            <a:picLocks noChangeAspect="1"/>
          </p:cNvPicPr>
          <p:nvPr/>
        </p:nvPicPr>
        <p:blipFill>
          <a:blip r:embed="rId2"/>
          <a:stretch>
            <a:fillRect/>
          </a:stretch>
        </p:blipFill>
        <p:spPr>
          <a:xfrm>
            <a:off x="243840" y="155428"/>
            <a:ext cx="11704320" cy="6547144"/>
          </a:xfrm>
          <a:prstGeom prst="rect">
            <a:avLst/>
          </a:prstGeom>
        </p:spPr>
      </p:pic>
      <p:sp>
        <p:nvSpPr>
          <p:cNvPr id="3" name="Rectangle 2">
            <a:extLst>
              <a:ext uri="{FF2B5EF4-FFF2-40B4-BE49-F238E27FC236}">
                <a16:creationId xmlns:a16="http://schemas.microsoft.com/office/drawing/2014/main" id="{3FF5D9FD-51EA-4684-A4D1-EF4DCFE22870}"/>
              </a:ext>
            </a:extLst>
          </p:cNvPr>
          <p:cNvSpPr/>
          <p:nvPr/>
        </p:nvSpPr>
        <p:spPr>
          <a:xfrm>
            <a:off x="1019175" y="3133725"/>
            <a:ext cx="9572625" cy="1238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77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
                                      </p:to>
                                    </p:set>
                                    <p:animEffect filter="image" prLst="opacity: 0">
                                      <p:cBhvr rctx="IE">
                                        <p:cTn id="7"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D6DCE1-9887-468B-8F07-CD0FB23CE17E}"/>
              </a:ext>
            </a:extLst>
          </p:cNvPr>
          <p:cNvPicPr>
            <a:picLocks noChangeAspect="1"/>
          </p:cNvPicPr>
          <p:nvPr/>
        </p:nvPicPr>
        <p:blipFill>
          <a:blip r:embed="rId2"/>
          <a:stretch>
            <a:fillRect/>
          </a:stretch>
        </p:blipFill>
        <p:spPr>
          <a:xfrm>
            <a:off x="741681" y="179234"/>
            <a:ext cx="10708638" cy="6499532"/>
          </a:xfrm>
          <a:prstGeom prst="rect">
            <a:avLst/>
          </a:prstGeom>
        </p:spPr>
      </p:pic>
      <p:sp>
        <p:nvSpPr>
          <p:cNvPr id="2" name="Rectangle 1">
            <a:extLst>
              <a:ext uri="{FF2B5EF4-FFF2-40B4-BE49-F238E27FC236}">
                <a16:creationId xmlns:a16="http://schemas.microsoft.com/office/drawing/2014/main" id="{83B9E4F0-B905-42B4-8FBB-1B57045E8B8E}"/>
              </a:ext>
            </a:extLst>
          </p:cNvPr>
          <p:cNvSpPr/>
          <p:nvPr/>
        </p:nvSpPr>
        <p:spPr>
          <a:xfrm>
            <a:off x="1390650" y="3429000"/>
            <a:ext cx="6296025" cy="1019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570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2"/>
                                        </p:tgtEl>
                                        <p:attrNameLst>
                                          <p:attrName>style.opacity</p:attrName>
                                        </p:attrNameLst>
                                      </p:cBhvr>
                                      <p:to>
                                        <p:strVal val="0"/>
                                      </p:to>
                                    </p:set>
                                    <p:animEffect filter="image" prLst="opacity: 0">
                                      <p:cBhvr rctx="IE">
                                        <p:cTn id="7"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The </a:t>
            </a:r>
            <a:r>
              <a:rPr lang="sv-SE" dirty="0" err="1">
                <a:latin typeface="Tahoma" panose="020B0604030504040204" pitchFamily="34" charset="0"/>
                <a:ea typeface="Tahoma" panose="020B0604030504040204" pitchFamily="34" charset="0"/>
                <a:cs typeface="Tahoma" panose="020B0604030504040204" pitchFamily="34" charset="0"/>
              </a:rPr>
              <a:t>point</a:t>
            </a:r>
            <a:r>
              <a:rPr lang="sv-SE" dirty="0">
                <a:latin typeface="Tahoma" panose="020B0604030504040204" pitchFamily="34" charset="0"/>
                <a:ea typeface="Tahoma" panose="020B0604030504040204" pitchFamily="34" charset="0"/>
                <a:cs typeface="Tahoma" panose="020B0604030504040204" pitchFamily="34" charset="0"/>
              </a:rPr>
              <a:t>?</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AE383C60-DC23-453B-973A-C44BCABF6027}"/>
              </a:ext>
            </a:extLst>
          </p:cNvPr>
          <p:cNvSpPr>
            <a:spLocks noGrp="1"/>
          </p:cNvSpPr>
          <p:nvPr>
            <p:ph idx="1"/>
          </p:nvPr>
        </p:nvSpPr>
        <p:spPr/>
        <p:txBody>
          <a:bodyPr/>
          <a:lstStyle/>
          <a:p>
            <a:r>
              <a:rPr lang="en-US" dirty="0"/>
              <a:t>None, really…</a:t>
            </a:r>
          </a:p>
          <a:p>
            <a:endParaRPr lang="en-US" dirty="0"/>
          </a:p>
          <a:p>
            <a:r>
              <a:rPr lang="en-US" dirty="0"/>
              <a:t>…except, there seems to be a real connection between “decoding the pattern”, spotting an implicit connection between the constituents of the situation, and humor itself.</a:t>
            </a:r>
          </a:p>
          <a:p>
            <a:endParaRPr lang="en-US" dirty="0"/>
          </a:p>
          <a:p>
            <a:r>
              <a:rPr lang="en-US" dirty="0"/>
              <a:t>I </a:t>
            </a:r>
            <a:r>
              <a:rPr lang="en-US" dirty="0" err="1"/>
              <a:t>dunno</a:t>
            </a:r>
            <a:r>
              <a:rPr lang="en-US" dirty="0"/>
              <a:t>, I find that interesting. Very G</a:t>
            </a:r>
            <a:r>
              <a:rPr lang="sv-SE" dirty="0" err="1"/>
              <a:t>ödelian</a:t>
            </a:r>
            <a:r>
              <a:rPr lang="sv-SE" dirty="0"/>
              <a:t>.</a:t>
            </a:r>
            <a:endParaRPr lang="en-US" dirty="0"/>
          </a:p>
        </p:txBody>
      </p:sp>
      <p:pic>
        <p:nvPicPr>
          <p:cNvPr id="3" name="Picture 2">
            <a:extLst>
              <a:ext uri="{FF2B5EF4-FFF2-40B4-BE49-F238E27FC236}">
                <a16:creationId xmlns:a16="http://schemas.microsoft.com/office/drawing/2014/main" id="{D3C7EE8B-B57D-4D85-975F-7BE34F305972}"/>
              </a:ext>
            </a:extLst>
          </p:cNvPr>
          <p:cNvPicPr>
            <a:picLocks noChangeAspect="1"/>
          </p:cNvPicPr>
          <p:nvPr/>
        </p:nvPicPr>
        <p:blipFill>
          <a:blip r:embed="rId2"/>
          <a:stretch>
            <a:fillRect/>
          </a:stretch>
        </p:blipFill>
        <p:spPr>
          <a:xfrm>
            <a:off x="9264543" y="681037"/>
            <a:ext cx="2089257" cy="1619333"/>
          </a:xfrm>
          <a:prstGeom prst="rect">
            <a:avLst/>
          </a:prstGeom>
        </p:spPr>
      </p:pic>
    </p:spTree>
    <p:extLst>
      <p:ext uri="{BB962C8B-B14F-4D97-AF65-F5344CB8AC3E}">
        <p14:creationId xmlns:p14="http://schemas.microsoft.com/office/powerpoint/2010/main" val="257405333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Parsed</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macros</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Text Placeholder 1">
            <a:extLst>
              <a:ext uri="{FF2B5EF4-FFF2-40B4-BE49-F238E27FC236}">
                <a16:creationId xmlns:a16="http://schemas.microsoft.com/office/drawing/2014/main" id="{F60EAC50-668C-4B9F-8538-8D62985F4B1F}"/>
              </a:ext>
            </a:extLst>
          </p:cNvPr>
          <p:cNvSpPr>
            <a:spLocks noGrp="1"/>
          </p:cNvSpPr>
          <p:nvPr>
            <p:ph type="body" idx="1"/>
          </p:nvPr>
        </p:nvSpPr>
        <p:spPr/>
        <p:txBody>
          <a:bodyPr/>
          <a:lstStyle/>
          <a:p>
            <a:r>
              <a:rPr lang="en-US" dirty="0"/>
              <a:t>what the talk is really about</a:t>
            </a:r>
          </a:p>
        </p:txBody>
      </p:sp>
    </p:spTree>
    <p:extLst>
      <p:ext uri="{BB962C8B-B14F-4D97-AF65-F5344CB8AC3E}">
        <p14:creationId xmlns:p14="http://schemas.microsoft.com/office/powerpoint/2010/main" val="2636429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Three </a:t>
            </a:r>
            <a:r>
              <a:rPr lang="sv-SE" dirty="0" err="1">
                <a:latin typeface="Tahoma" panose="020B0604030504040204" pitchFamily="34" charset="0"/>
                <a:ea typeface="Tahoma" panose="020B0604030504040204" pitchFamily="34" charset="0"/>
                <a:cs typeface="Tahoma" panose="020B0604030504040204" pitchFamily="34" charset="0"/>
              </a:rPr>
              <a:t>types</a:t>
            </a:r>
            <a:br>
              <a:rPr lang="sv-SE" dirty="0">
                <a:latin typeface="Tahoma" panose="020B0604030504040204" pitchFamily="34" charset="0"/>
                <a:ea typeface="Tahoma" panose="020B0604030504040204" pitchFamily="34" charset="0"/>
                <a:cs typeface="Tahoma" panose="020B0604030504040204" pitchFamily="34" charset="0"/>
              </a:rPr>
            </a:br>
            <a:r>
              <a:rPr lang="sv-SE" dirty="0" err="1">
                <a:latin typeface="Tahoma" panose="020B0604030504040204" pitchFamily="34" charset="0"/>
                <a:ea typeface="Tahoma" panose="020B0604030504040204" pitchFamily="34" charset="0"/>
                <a:cs typeface="Tahoma" panose="020B0604030504040204" pitchFamily="34" charset="0"/>
              </a:rPr>
              <a:t>of</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abstraction</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Rectangle: Rounded Corners 1">
            <a:extLst>
              <a:ext uri="{FF2B5EF4-FFF2-40B4-BE49-F238E27FC236}">
                <a16:creationId xmlns:a16="http://schemas.microsoft.com/office/drawing/2014/main" id="{CF9F0467-A68F-4399-B40E-238F1151E57B}"/>
              </a:ext>
            </a:extLst>
          </p:cNvPr>
          <p:cNvSpPr/>
          <p:nvPr/>
        </p:nvSpPr>
        <p:spPr>
          <a:xfrm>
            <a:off x="962027" y="4857750"/>
            <a:ext cx="10391775" cy="1809750"/>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Tahoma" panose="020B0604030504040204" pitchFamily="34" charset="0"/>
                <a:ea typeface="Tahoma" panose="020B0604030504040204" pitchFamily="34" charset="0"/>
                <a:cs typeface="Tahoma" panose="020B0604030504040204" pitchFamily="34" charset="0"/>
              </a:rPr>
              <a:t>Functional abstraction</a:t>
            </a:r>
          </a:p>
        </p:txBody>
      </p:sp>
      <p:sp>
        <p:nvSpPr>
          <p:cNvPr id="5" name="Rectangle: Rounded Corners 4">
            <a:extLst>
              <a:ext uri="{FF2B5EF4-FFF2-40B4-BE49-F238E27FC236}">
                <a16:creationId xmlns:a16="http://schemas.microsoft.com/office/drawing/2014/main" id="{27133EB2-8C0A-4EB2-9587-27E1C753D308}"/>
              </a:ext>
            </a:extLst>
          </p:cNvPr>
          <p:cNvSpPr/>
          <p:nvPr/>
        </p:nvSpPr>
        <p:spPr>
          <a:xfrm>
            <a:off x="4581525" y="3009900"/>
            <a:ext cx="6772276" cy="1809750"/>
          </a:xfrm>
          <a:prstGeom prst="round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Tahoma" panose="020B0604030504040204" pitchFamily="34" charset="0"/>
                <a:ea typeface="Tahoma" panose="020B0604030504040204" pitchFamily="34" charset="0"/>
                <a:cs typeface="Tahoma" panose="020B0604030504040204" pitchFamily="34" charset="0"/>
              </a:rPr>
              <a:t>Type abstraction</a:t>
            </a:r>
          </a:p>
        </p:txBody>
      </p:sp>
      <p:sp>
        <p:nvSpPr>
          <p:cNvPr id="6" name="Rectangle: Rounded Corners 5">
            <a:extLst>
              <a:ext uri="{FF2B5EF4-FFF2-40B4-BE49-F238E27FC236}">
                <a16:creationId xmlns:a16="http://schemas.microsoft.com/office/drawing/2014/main" id="{38E3A6A2-ABDC-49FF-B9BB-FD4747FF77E0}"/>
              </a:ext>
            </a:extLst>
          </p:cNvPr>
          <p:cNvSpPr/>
          <p:nvPr/>
        </p:nvSpPr>
        <p:spPr>
          <a:xfrm>
            <a:off x="7781925" y="1162050"/>
            <a:ext cx="3571875" cy="1809750"/>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Tahoma" panose="020B0604030504040204" pitchFamily="34" charset="0"/>
                <a:ea typeface="Tahoma" panose="020B0604030504040204" pitchFamily="34" charset="0"/>
                <a:cs typeface="Tahoma" panose="020B0604030504040204" pitchFamily="34" charset="0"/>
              </a:rPr>
              <a:t>Syntactic abstraction</a:t>
            </a:r>
          </a:p>
        </p:txBody>
      </p:sp>
    </p:spTree>
    <p:extLst>
      <p:ext uri="{BB962C8B-B14F-4D97-AF65-F5344CB8AC3E}">
        <p14:creationId xmlns:p14="http://schemas.microsoft.com/office/powerpoint/2010/main" val="7941796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sawyerx</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said</a:t>
            </a:r>
            <a:r>
              <a:rPr lang="sv-SE" dirty="0">
                <a:latin typeface="Tahoma" panose="020B0604030504040204" pitchFamily="34" charset="0"/>
                <a:ea typeface="Tahoma" panose="020B0604030504040204" pitchFamily="34" charset="0"/>
                <a:cs typeface="Tahoma" panose="020B0604030504040204" pitchFamily="34" charset="0"/>
              </a:rPr>
              <a:t> the syntax </a:t>
            </a:r>
            <a:r>
              <a:rPr lang="sv-SE" dirty="0" err="1">
                <a:latin typeface="Tahoma" panose="020B0604030504040204" pitchFamily="34" charset="0"/>
                <a:ea typeface="Tahoma" panose="020B0604030504040204" pitchFamily="34" charset="0"/>
                <a:cs typeface="Tahoma" panose="020B0604030504040204" pitchFamily="34" charset="0"/>
              </a:rPr>
              <a:t>of</a:t>
            </a:r>
            <a:r>
              <a:rPr lang="sv-SE" dirty="0">
                <a:latin typeface="Tahoma" panose="020B0604030504040204" pitchFamily="34" charset="0"/>
                <a:ea typeface="Tahoma" panose="020B0604030504040204" pitchFamily="34" charset="0"/>
                <a:cs typeface="Tahoma" panose="020B0604030504040204" pitchFamily="34" charset="0"/>
              </a:rPr>
              <a:t> Perl is </a:t>
            </a:r>
            <a:r>
              <a:rPr lang="sv-SE" dirty="0" err="1">
                <a:latin typeface="Tahoma" panose="020B0604030504040204" pitchFamily="34" charset="0"/>
                <a:ea typeface="Tahoma" panose="020B0604030504040204" pitchFamily="34" charset="0"/>
                <a:cs typeface="Tahoma" panose="020B0604030504040204" pitchFamily="34" charset="0"/>
              </a:rPr>
              <a:t>very</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very</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very</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very</a:t>
            </a:r>
            <a:r>
              <a:rPr lang="sv-SE" dirty="0">
                <a:latin typeface="Tahoma" panose="020B0604030504040204" pitchFamily="34" charset="0"/>
                <a:ea typeface="Tahoma" panose="020B0604030504040204" pitchFamily="34" charset="0"/>
                <a:cs typeface="Tahoma" panose="020B0604030504040204" pitchFamily="34" charset="0"/>
              </a:rPr>
              <a:t> flexible</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831054E6-F8DF-4658-B3E5-EEB047BDAFB1}"/>
              </a:ext>
            </a:extLst>
          </p:cNvPr>
          <p:cNvSpPr>
            <a:spLocks noGrp="1"/>
          </p:cNvSpPr>
          <p:nvPr>
            <p:ph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Clearly, Perl 5 and Perl 6 are already turning syntax tweaking up to 11</a:t>
            </a:r>
          </a:p>
          <a:p>
            <a:r>
              <a:rPr lang="en-US" dirty="0">
                <a:latin typeface="Tahoma" panose="020B0604030504040204" pitchFamily="34" charset="0"/>
                <a:ea typeface="Tahoma" panose="020B0604030504040204" pitchFamily="34" charset="0"/>
                <a:cs typeface="Tahoma" panose="020B0604030504040204" pitchFamily="34" charset="0"/>
              </a:rPr>
              <a:t>My goal: turn it up to </a:t>
            </a:r>
            <a:r>
              <a:rPr lang="en-US" dirty="0">
                <a:latin typeface="Consolas" panose="020B0609020204030204" pitchFamily="49" charset="0"/>
                <a:ea typeface="Tahoma" panose="020B0604030504040204" pitchFamily="34" charset="0"/>
                <a:cs typeface="Tahoma" panose="020B0604030504040204" pitchFamily="34" charset="0"/>
              </a:rPr>
              <a:t>Inf</a:t>
            </a:r>
          </a:p>
          <a:p>
            <a:r>
              <a:rPr lang="en-US" dirty="0">
                <a:latin typeface="Tahoma" panose="020B0604030504040204" pitchFamily="34" charset="0"/>
                <a:ea typeface="Tahoma" panose="020B0604030504040204" pitchFamily="34" charset="0"/>
                <a:cs typeface="Tahoma" panose="020B0604030504040204" pitchFamily="34" charset="0"/>
              </a:rPr>
              <a:t>Not there yet</a:t>
            </a:r>
          </a:p>
          <a:p>
            <a:pPr lvl="1"/>
            <a:r>
              <a:rPr lang="en-US" dirty="0">
                <a:latin typeface="Tahoma" panose="020B0604030504040204" pitchFamily="34" charset="0"/>
                <a:ea typeface="Tahoma" panose="020B0604030504040204" pitchFamily="34" charset="0"/>
                <a:cs typeface="Tahoma" panose="020B0604030504040204" pitchFamily="34" charset="0"/>
              </a:rPr>
              <a:t>aka “vaporware”</a:t>
            </a:r>
          </a:p>
          <a:p>
            <a:pPr lvl="1"/>
            <a:r>
              <a:rPr lang="en-US" dirty="0">
                <a:latin typeface="Tahoma" panose="020B0604030504040204" pitchFamily="34" charset="0"/>
                <a:ea typeface="Tahoma" panose="020B0604030504040204" pitchFamily="34" charset="0"/>
                <a:cs typeface="Tahoma" panose="020B0604030504040204" pitchFamily="34" charset="0"/>
              </a:rPr>
              <a:t>But I have a concrete plan, and it seems feasible</a:t>
            </a:r>
          </a:p>
        </p:txBody>
      </p:sp>
    </p:spTree>
    <p:extLst>
      <p:ext uri="{BB962C8B-B14F-4D97-AF65-F5344CB8AC3E}">
        <p14:creationId xmlns:p14="http://schemas.microsoft.com/office/powerpoint/2010/main" val="19670343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68C3606-9F55-4186-8CF9-509713B0763B}"/>
              </a:ext>
            </a:extLst>
          </p:cNvPr>
          <p:cNvSpPr/>
          <p:nvPr/>
        </p:nvSpPr>
        <p:spPr>
          <a:xfrm>
            <a:off x="4955177" y="3735977"/>
            <a:ext cx="4599509" cy="1332412"/>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Not </a:t>
            </a:r>
            <a:r>
              <a:rPr lang="sv-SE" dirty="0" err="1">
                <a:latin typeface="Tahoma" panose="020B0604030504040204" pitchFamily="34" charset="0"/>
                <a:ea typeface="Tahoma" panose="020B0604030504040204" pitchFamily="34" charset="0"/>
                <a:cs typeface="Tahoma" panose="020B0604030504040204" pitchFamily="34" charset="0"/>
              </a:rPr>
              <a:t>everything</a:t>
            </a:r>
            <a:r>
              <a:rPr lang="sv-SE" dirty="0">
                <a:latin typeface="Tahoma" panose="020B0604030504040204" pitchFamily="34" charset="0"/>
                <a:ea typeface="Tahoma" panose="020B0604030504040204" pitchFamily="34" charset="0"/>
                <a:cs typeface="Tahoma" panose="020B0604030504040204" pitchFamily="34" charset="0"/>
              </a:rPr>
              <a:t> looks like a </a:t>
            </a:r>
            <a:r>
              <a:rPr lang="sv-SE" dirty="0" err="1">
                <a:latin typeface="Tahoma" panose="020B0604030504040204" pitchFamily="34" charset="0"/>
                <a:ea typeface="Tahoma" panose="020B0604030504040204" pitchFamily="34" charset="0"/>
                <a:cs typeface="Tahoma" panose="020B0604030504040204" pitchFamily="34" charset="0"/>
              </a:rPr>
              <a:t>function</a:t>
            </a:r>
            <a:r>
              <a:rPr lang="sv-SE" dirty="0">
                <a:latin typeface="Tahoma" panose="020B0604030504040204" pitchFamily="34" charset="0"/>
                <a:ea typeface="Tahoma" panose="020B0604030504040204" pitchFamily="34" charset="0"/>
                <a:cs typeface="Tahoma" panose="020B0604030504040204" pitchFamily="34" charset="0"/>
              </a:rPr>
              <a:t> call</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B83B7DCC-2C3F-4FCE-ADCC-35FB67348117}"/>
              </a:ext>
            </a:extLst>
          </p:cNvPr>
          <p:cNvSpPr>
            <a:spLocks noGrp="1"/>
          </p:cNvSpPr>
          <p:nvPr>
            <p:ph idx="1"/>
          </p:nvPr>
        </p:nvSpPr>
        <p:spPr>
          <a:xfrm>
            <a:off x="838200" y="1825625"/>
            <a:ext cx="10515600" cy="4351338"/>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We’ve seen macro calls that look like function calls: </a:t>
            </a:r>
            <a:r>
              <a:rPr lang="en-US" dirty="0">
                <a:latin typeface="Consolas" panose="020B0609020204030204" pitchFamily="49" charset="0"/>
                <a:ea typeface="Tahoma" panose="020B0604030504040204" pitchFamily="34" charset="0"/>
                <a:cs typeface="Tahoma" panose="020B0604030504040204" pitchFamily="34" charset="0"/>
              </a:rPr>
              <a:t>moo()</a:t>
            </a:r>
          </a:p>
          <a:p>
            <a:r>
              <a:rPr lang="en-US" dirty="0">
                <a:latin typeface="Tahoma" panose="020B0604030504040204" pitchFamily="34" charset="0"/>
                <a:ea typeface="Tahoma" panose="020B0604030504040204" pitchFamily="34" charset="0"/>
                <a:cs typeface="Tahoma" panose="020B0604030504040204" pitchFamily="34" charset="0"/>
              </a:rPr>
              <a:t>Or like operators: </a:t>
            </a:r>
            <a:r>
              <a:rPr lang="en-US" dirty="0">
                <a:latin typeface="Consolas" panose="020B0609020204030204" pitchFamily="49" charset="0"/>
                <a:ea typeface="Tahoma" panose="020B0604030504040204" pitchFamily="34" charset="0"/>
                <a:cs typeface="Tahoma" panose="020B0604030504040204" pitchFamily="34" charset="0"/>
              </a:rPr>
              <a:t>value++</a:t>
            </a:r>
          </a:p>
          <a:p>
            <a:r>
              <a:rPr lang="en-US" dirty="0">
                <a:latin typeface="Tahoma" panose="020B0604030504040204" pitchFamily="34" charset="0"/>
                <a:ea typeface="Tahoma" panose="020B0604030504040204" pitchFamily="34" charset="0"/>
                <a:cs typeface="Tahoma" panose="020B0604030504040204" pitchFamily="34" charset="0"/>
              </a:rPr>
              <a:t>But… this is not enough. There’s also terms, statements, parameters, arguments, and weird-looking operators with special parsing</a:t>
            </a:r>
          </a:p>
          <a:p>
            <a:r>
              <a:rPr lang="en-US" dirty="0">
                <a:latin typeface="Tahoma" panose="020B0604030504040204" pitchFamily="34" charset="0"/>
                <a:ea typeface="Tahoma" panose="020B0604030504040204" pitchFamily="34" charset="0"/>
                <a:cs typeface="Tahoma" panose="020B0604030504040204" pitchFamily="34" charset="0"/>
              </a:rPr>
              <a:t>This requires…</a:t>
            </a:r>
            <a:br>
              <a:rPr lang="en-US" dirty="0">
                <a:latin typeface="Tahoma" panose="020B0604030504040204" pitchFamily="34" charset="0"/>
                <a:ea typeface="Tahoma" panose="020B0604030504040204" pitchFamily="34" charset="0"/>
                <a:cs typeface="Tahoma" panose="020B0604030504040204" pitchFamily="34" charset="0"/>
              </a:rPr>
            </a:br>
            <a:r>
              <a:rPr lang="en-US" dirty="0">
                <a:latin typeface="Tahoma" panose="020B0604030504040204" pitchFamily="34" charset="0"/>
                <a:ea typeface="Tahoma" panose="020B0604030504040204" pitchFamily="34" charset="0"/>
                <a:cs typeface="Tahoma" panose="020B0604030504040204" pitchFamily="34" charset="0"/>
              </a:rPr>
              <a:t>co-opting the parser</a:t>
            </a:r>
          </a:p>
        </p:txBody>
      </p:sp>
      <p:sp>
        <p:nvSpPr>
          <p:cNvPr id="5" name="Rectangle: Rounded Corners 4">
            <a:extLst>
              <a:ext uri="{FF2B5EF4-FFF2-40B4-BE49-F238E27FC236}">
                <a16:creationId xmlns:a16="http://schemas.microsoft.com/office/drawing/2014/main" id="{2FC0DBE1-16AF-4FBE-B346-0186165DA1EB}"/>
              </a:ext>
            </a:extLst>
          </p:cNvPr>
          <p:cNvSpPr/>
          <p:nvPr/>
        </p:nvSpPr>
        <p:spPr>
          <a:xfrm>
            <a:off x="5956663" y="5956663"/>
            <a:ext cx="5007428" cy="32221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DF440C6-FA09-41ED-AF48-BAD165C622DF}"/>
              </a:ext>
            </a:extLst>
          </p:cNvPr>
          <p:cNvSpPr/>
          <p:nvPr/>
        </p:nvSpPr>
        <p:spPr>
          <a:xfrm>
            <a:off x="5059680" y="4010297"/>
            <a:ext cx="2094411" cy="32221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AD8F111D-7E7E-4902-84E1-DE338A5DF44C}"/>
              </a:ext>
            </a:extLst>
          </p:cNvPr>
          <p:cNvSpPr/>
          <p:nvPr/>
        </p:nvSpPr>
        <p:spPr>
          <a:xfrm>
            <a:off x="7363097" y="4010296"/>
            <a:ext cx="2094411" cy="32221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448A421-C276-4107-8B35-25A86EF68851}"/>
              </a:ext>
            </a:extLst>
          </p:cNvPr>
          <p:cNvSpPr/>
          <p:nvPr/>
        </p:nvSpPr>
        <p:spPr>
          <a:xfrm>
            <a:off x="9666514" y="4010295"/>
            <a:ext cx="2094411" cy="32221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5FFB578-3D8B-4D31-BDC4-3D096B2CDA20}"/>
              </a:ext>
            </a:extLst>
          </p:cNvPr>
          <p:cNvCxnSpPr>
            <a:cxnSpLocks/>
          </p:cNvCxnSpPr>
          <p:nvPr/>
        </p:nvCxnSpPr>
        <p:spPr>
          <a:xfrm>
            <a:off x="5059680" y="4306072"/>
            <a:ext cx="912813" cy="1952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74D045-E4B2-4E27-85C6-B56201F24487}"/>
              </a:ext>
            </a:extLst>
          </p:cNvPr>
          <p:cNvCxnSpPr>
            <a:cxnSpLocks/>
          </p:cNvCxnSpPr>
          <p:nvPr/>
        </p:nvCxnSpPr>
        <p:spPr>
          <a:xfrm flipH="1">
            <a:off x="10947718" y="4306072"/>
            <a:ext cx="813207" cy="197280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0869319-0715-4FE7-85E2-CDAE98B6DC07}"/>
              </a:ext>
            </a:extLst>
          </p:cNvPr>
          <p:cNvSpPr txBox="1"/>
          <p:nvPr/>
        </p:nvSpPr>
        <p:spPr>
          <a:xfrm>
            <a:off x="5516086" y="4366679"/>
            <a:ext cx="1271994" cy="523220"/>
          </a:xfrm>
          <a:prstGeom prst="rect">
            <a:avLst/>
          </a:prstGeom>
          <a:noFill/>
        </p:spPr>
        <p:txBody>
          <a:bodyPr wrap="square" rtlCol="0">
            <a:spAutoFit/>
          </a:bodyPr>
          <a:lstStyle/>
          <a:p>
            <a:pPr algn="ctr"/>
            <a:r>
              <a:rPr lang="en-US" sz="2800" i="1" dirty="0">
                <a:latin typeface="Tahoma" panose="020B0604030504040204" pitchFamily="34" charset="0"/>
                <a:ea typeface="Tahoma" panose="020B0604030504040204" pitchFamily="34" charset="0"/>
                <a:cs typeface="Tahoma" panose="020B0604030504040204" pitchFamily="34" charset="0"/>
              </a:rPr>
              <a:t>parse</a:t>
            </a:r>
          </a:p>
        </p:txBody>
      </p:sp>
      <p:sp>
        <p:nvSpPr>
          <p:cNvPr id="13" name="TextBox 12">
            <a:extLst>
              <a:ext uri="{FF2B5EF4-FFF2-40B4-BE49-F238E27FC236}">
                <a16:creationId xmlns:a16="http://schemas.microsoft.com/office/drawing/2014/main" id="{557554C6-AC60-449D-B950-C1750F222D99}"/>
              </a:ext>
            </a:extLst>
          </p:cNvPr>
          <p:cNvSpPr txBox="1"/>
          <p:nvPr/>
        </p:nvSpPr>
        <p:spPr>
          <a:xfrm>
            <a:off x="7512651" y="4366679"/>
            <a:ext cx="1799114" cy="523220"/>
          </a:xfrm>
          <a:prstGeom prst="rect">
            <a:avLst/>
          </a:prstGeom>
          <a:noFill/>
        </p:spPr>
        <p:txBody>
          <a:bodyPr wrap="square" rtlCol="0">
            <a:spAutoFit/>
          </a:bodyPr>
          <a:lstStyle/>
          <a:p>
            <a:pPr algn="ctr"/>
            <a:r>
              <a:rPr lang="en-US" sz="2800" i="1" dirty="0">
                <a:latin typeface="Tahoma" panose="020B0604030504040204" pitchFamily="34" charset="0"/>
                <a:ea typeface="Tahoma" panose="020B0604030504040204" pitchFamily="34" charset="0"/>
                <a:cs typeface="Tahoma" panose="020B0604030504040204" pitchFamily="34" charset="0"/>
              </a:rPr>
              <a:t>optimize</a:t>
            </a:r>
          </a:p>
        </p:txBody>
      </p:sp>
      <p:sp>
        <p:nvSpPr>
          <p:cNvPr id="14" name="TextBox 13">
            <a:extLst>
              <a:ext uri="{FF2B5EF4-FFF2-40B4-BE49-F238E27FC236}">
                <a16:creationId xmlns:a16="http://schemas.microsoft.com/office/drawing/2014/main" id="{BD657106-98F8-4712-ACF3-F29C9F17DA62}"/>
              </a:ext>
            </a:extLst>
          </p:cNvPr>
          <p:cNvSpPr txBox="1"/>
          <p:nvPr/>
        </p:nvSpPr>
        <p:spPr>
          <a:xfrm>
            <a:off x="9809537" y="4366679"/>
            <a:ext cx="1799114" cy="523220"/>
          </a:xfrm>
          <a:prstGeom prst="rect">
            <a:avLst/>
          </a:prstGeom>
          <a:noFill/>
        </p:spPr>
        <p:txBody>
          <a:bodyPr wrap="square" rtlCol="0">
            <a:spAutoFit/>
          </a:bodyPr>
          <a:lstStyle/>
          <a:p>
            <a:pPr algn="ctr"/>
            <a:r>
              <a:rPr lang="en-US" sz="2800" i="1" dirty="0">
                <a:latin typeface="Tahoma" panose="020B0604030504040204" pitchFamily="34" charset="0"/>
                <a:ea typeface="Tahoma" panose="020B0604030504040204" pitchFamily="34" charset="0"/>
                <a:cs typeface="Tahoma" panose="020B0604030504040204" pitchFamily="34" charset="0"/>
              </a:rPr>
              <a:t>generate</a:t>
            </a:r>
          </a:p>
        </p:txBody>
      </p:sp>
    </p:spTree>
    <p:extLst>
      <p:ext uri="{BB962C8B-B14F-4D97-AF65-F5344CB8AC3E}">
        <p14:creationId xmlns:p14="http://schemas.microsoft.com/office/powerpoint/2010/main" val="27789193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a:t>
            </a:r>
            <a:r>
              <a:rPr lang="sv-SE" dirty="0" err="1">
                <a:latin typeface="Tahoma" panose="020B0604030504040204" pitchFamily="34" charset="0"/>
                <a:ea typeface="Tahoma" panose="020B0604030504040204" pitchFamily="34" charset="0"/>
                <a:cs typeface="Tahoma" panose="020B0604030504040204" pitchFamily="34" charset="0"/>
              </a:rPr>
              <a:t>But</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what</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about</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pluggable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keywords</a:t>
            </a:r>
            <a:r>
              <a:rPr lang="sv-SE" dirty="0">
                <a:latin typeface="Tahoma" panose="020B0604030504040204" pitchFamily="34" charset="0"/>
                <a:ea typeface="Tahoma" panose="020B0604030504040204" pitchFamily="34" charset="0"/>
                <a:cs typeface="Tahoma" panose="020B0604030504040204" pitchFamily="34" charset="0"/>
              </a:rPr>
              <a:t>?”</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E743DDCA-5836-4128-A185-3FB62CD43C5B}"/>
              </a:ext>
            </a:extLst>
          </p:cNvPr>
          <p:cNvSpPr>
            <a:spLocks noGrp="1"/>
          </p:cNvSpPr>
          <p:nvPr>
            <p:ph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Things like Keyword::Simple on CPAN already do this</a:t>
            </a:r>
          </a:p>
          <a:p>
            <a:r>
              <a:rPr lang="en-US" dirty="0">
                <a:latin typeface="Tahoma" panose="020B0604030504040204" pitchFamily="34" charset="0"/>
                <a:ea typeface="Tahoma" panose="020B0604030504040204" pitchFamily="34" charset="0"/>
                <a:cs typeface="Tahoma" panose="020B0604030504040204" pitchFamily="34" charset="0"/>
              </a:rPr>
              <a:t>But even that is a subset of what I’m suggesting</a:t>
            </a:r>
          </a:p>
          <a:p>
            <a:r>
              <a:rPr lang="en-US" dirty="0">
                <a:latin typeface="Tahoma" panose="020B0604030504040204" pitchFamily="34" charset="0"/>
                <a:ea typeface="Tahoma" panose="020B0604030504040204" pitchFamily="34" charset="0"/>
                <a:cs typeface="Tahoma" panose="020B0604030504040204" pitchFamily="34" charset="0"/>
              </a:rPr>
              <a:t>What I’m suggesting: arbitrarily extend </a:t>
            </a:r>
            <a:r>
              <a:rPr lang="en-US" i="1" dirty="0">
                <a:latin typeface="Tahoma" panose="020B0604030504040204" pitchFamily="34" charset="0"/>
                <a:ea typeface="Tahoma" panose="020B0604030504040204" pitchFamily="34" charset="0"/>
                <a:cs typeface="Tahoma" panose="020B0604030504040204" pitchFamily="34" charset="0"/>
              </a:rPr>
              <a:t>rules</a:t>
            </a:r>
            <a:r>
              <a:rPr lang="en-US" dirty="0">
                <a:latin typeface="Tahoma" panose="020B0604030504040204" pitchFamily="34" charset="0"/>
                <a:ea typeface="Tahoma" panose="020B0604030504040204" pitchFamily="34" charset="0"/>
                <a:cs typeface="Tahoma" panose="020B0604030504040204" pitchFamily="34" charset="0"/>
              </a:rPr>
              <a:t> in the grammar, not just keywords/statements, but anything</a:t>
            </a:r>
          </a:p>
          <a:p>
            <a:pPr lvl="1"/>
            <a:r>
              <a:rPr lang="en-US" dirty="0">
                <a:latin typeface="Tahoma" panose="020B0604030504040204" pitchFamily="34" charset="0"/>
                <a:ea typeface="Tahoma" panose="020B0604030504040204" pitchFamily="34" charset="0"/>
                <a:cs typeface="Tahoma" panose="020B0604030504040204" pitchFamily="34" charset="0"/>
              </a:rPr>
              <a:t>This seems to be what the Apocalypses/Synopses are (implicitly) suggesting</a:t>
            </a:r>
          </a:p>
        </p:txBody>
      </p:sp>
    </p:spTree>
    <p:extLst>
      <p:ext uri="{BB962C8B-B14F-4D97-AF65-F5344CB8AC3E}">
        <p14:creationId xmlns:p14="http://schemas.microsoft.com/office/powerpoint/2010/main" val="27928221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unless</a:t>
            </a:r>
            <a:r>
              <a:rPr lang="sv-SE" dirty="0">
                <a:latin typeface="Tahoma" panose="020B0604030504040204" pitchFamily="34" charset="0"/>
                <a:ea typeface="Tahoma" panose="020B0604030504040204" pitchFamily="34" charset="0"/>
                <a:cs typeface="Tahoma" panose="020B0604030504040204" pitchFamily="34" charset="0"/>
              </a:rPr>
              <a:t> (and </a:t>
            </a:r>
            <a:r>
              <a:rPr lang="sv-SE" dirty="0" err="1">
                <a:latin typeface="Tahoma" panose="020B0604030504040204" pitchFamily="34" charset="0"/>
                <a:ea typeface="Tahoma" panose="020B0604030504040204" pitchFamily="34" charset="0"/>
                <a:cs typeface="Tahoma" panose="020B0604030504040204" pitchFamily="34" charset="0"/>
              </a:rPr>
              <a:t>until</a:t>
            </a:r>
            <a:r>
              <a:rPr lang="sv-SE" dirty="0">
                <a:latin typeface="Tahoma" panose="020B0604030504040204" pitchFamily="34" charset="0"/>
                <a:ea typeface="Tahoma" panose="020B0604030504040204" pitchFamily="34" charset="0"/>
                <a:cs typeface="Tahoma" panose="020B0604030504040204" pitchFamily="34" charset="0"/>
              </a:rPr>
              <a:t>)</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1">
            <a:extLst>
              <a:ext uri="{FF2B5EF4-FFF2-40B4-BE49-F238E27FC236}">
                <a16:creationId xmlns:a16="http://schemas.microsoft.com/office/drawing/2014/main" id="{B9BD5F91-EAD5-4852-9511-98522629D3B1}"/>
              </a:ext>
            </a:extLst>
          </p:cNvPr>
          <p:cNvSpPr txBox="1">
            <a:spLocks/>
          </p:cNvSpPr>
          <p:nvPr/>
        </p:nvSpPr>
        <p:spPr>
          <a:xfrm>
            <a:off x="838200" y="1825625"/>
            <a:ext cx="10515600" cy="4351338"/>
          </a:xfrm>
          <a:prstGeom prst="rect">
            <a:avLst/>
          </a:prstGeom>
          <a:solidFill>
            <a:schemeClr val="bg2">
              <a:lumMod val="25000"/>
            </a:schemeClr>
          </a:solidFill>
          <a:effectLst>
            <a:outerShdw blurRad="50800" dist="38100" dir="2700000" algn="tl" rotWithShape="0">
              <a:prstClr val="black">
                <a:alpha val="40000"/>
              </a:prstClr>
            </a:outerShdw>
          </a:effectLst>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lumMod val="60000"/>
                    <a:lumOff val="40000"/>
                  </a:schemeClr>
                </a:solidFill>
                <a:latin typeface="Consolas" panose="020B0609020204030204" pitchFamily="49" charset="0"/>
              </a:rPr>
              <a:t>@parsed</a:t>
            </a:r>
            <a:r>
              <a:rPr lang="en-US" dirty="0">
                <a:solidFill>
                  <a:schemeClr val="bg1"/>
                </a:solidFill>
                <a:latin typeface="Consolas" panose="020B0609020204030204" pitchFamily="49" charset="0"/>
              </a:rPr>
              <a:t>(/ </a:t>
            </a:r>
            <a:r>
              <a:rPr lang="en-US" dirty="0">
                <a:solidFill>
                  <a:schemeClr val="accent6">
                    <a:lumMod val="40000"/>
                    <a:lumOff val="60000"/>
                  </a:schemeClr>
                </a:solidFill>
                <a:latin typeface="Consolas" panose="020B0609020204030204" pitchFamily="49" charset="0"/>
              </a:rPr>
              <a:t>"unless"</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&lt;expr&gt;</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&lt;block&gt;</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b="1" dirty="0">
                <a:solidFill>
                  <a:schemeClr val="accent1">
                    <a:lumMod val="50000"/>
                    <a:lumOff val="50000"/>
                  </a:schemeClr>
                </a:solidFill>
                <a:latin typeface="Consolas" panose="020B0609020204030204" pitchFamily="49" charset="0"/>
              </a:rPr>
              <a:t>macro</a:t>
            </a:r>
            <a:r>
              <a:rPr lang="en-US" dirty="0">
                <a:solidFill>
                  <a:schemeClr val="bg1"/>
                </a:solidFill>
                <a:latin typeface="Consolas" panose="020B0609020204030204" pitchFamily="49" charset="0"/>
              </a:rPr>
              <a:t> </a:t>
            </a:r>
            <a:r>
              <a:rPr lang="en-US" dirty="0" err="1">
                <a:solidFill>
                  <a:schemeClr val="accent6">
                    <a:lumMod val="60000"/>
                    <a:lumOff val="40000"/>
                  </a:schemeClr>
                </a:solidFill>
                <a:latin typeface="Consolas" panose="020B0609020204030204" pitchFamily="49" charset="0"/>
              </a:rPr>
              <a:t>statement:unless</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expr</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block</a:t>
            </a:r>
            <a:r>
              <a:rPr lang="en-US" dirty="0">
                <a:solidFill>
                  <a:schemeClr val="bg1"/>
                </a:solidFill>
                <a:latin typeface="Consolas" panose="020B0609020204030204" pitchFamily="49" charset="0"/>
              </a:rPr>
              <a:t> }) {</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return quasi</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if</a:t>
            </a:r>
            <a:r>
              <a:rPr lang="en-US" dirty="0">
                <a:solidFill>
                  <a:schemeClr val="bg1"/>
                </a:solidFill>
                <a:latin typeface="Consolas" panose="020B0609020204030204" pitchFamily="49" charset="0"/>
              </a:rPr>
              <a:t> !</a:t>
            </a:r>
            <a:r>
              <a:rPr lang="en-US" dirty="0">
                <a:solidFill>
                  <a:srgbClr val="E88A66"/>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expr</a:t>
            </a:r>
            <a:r>
              <a:rPr lang="en-US" dirty="0">
                <a:solidFill>
                  <a:srgbClr val="E88A66"/>
                </a:solidFill>
                <a:latin typeface="Consolas" panose="020B0609020204030204" pitchFamily="49" charset="0"/>
              </a:rPr>
              <a:t>}}}</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dirty="0">
                <a:solidFill>
                  <a:srgbClr val="E88A66"/>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block</a:t>
            </a:r>
            <a:r>
              <a:rPr lang="en-US" dirty="0">
                <a:solidFill>
                  <a:srgbClr val="E88A66"/>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a:t>
            </a:r>
            <a:endParaRPr lang="en-US" b="1" dirty="0">
              <a:solidFill>
                <a:schemeClr val="accent1">
                  <a:lumMod val="50000"/>
                  <a:lumOff val="50000"/>
                </a:schemeClr>
              </a:solidFill>
              <a:latin typeface="Consolas" panose="020B0609020204030204" pitchFamily="49" charset="0"/>
            </a:endParaRPr>
          </a:p>
        </p:txBody>
      </p:sp>
    </p:spTree>
    <p:extLst>
      <p:ext uri="{BB962C8B-B14F-4D97-AF65-F5344CB8AC3E}">
        <p14:creationId xmlns:p14="http://schemas.microsoft.com/office/powerpoint/2010/main" val="5038618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Reduce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metaops</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1">
            <a:extLst>
              <a:ext uri="{FF2B5EF4-FFF2-40B4-BE49-F238E27FC236}">
                <a16:creationId xmlns:a16="http://schemas.microsoft.com/office/drawing/2014/main" id="{4C7BB3A5-6F72-4A0F-9826-0227C295882B}"/>
              </a:ext>
            </a:extLst>
          </p:cNvPr>
          <p:cNvSpPr txBox="1">
            <a:spLocks/>
          </p:cNvSpPr>
          <p:nvPr/>
        </p:nvSpPr>
        <p:spPr>
          <a:xfrm>
            <a:off x="838200" y="1825625"/>
            <a:ext cx="10515600" cy="4351338"/>
          </a:xfrm>
          <a:prstGeom prst="rect">
            <a:avLst/>
          </a:prstGeom>
          <a:solidFill>
            <a:schemeClr val="bg2">
              <a:lumMod val="25000"/>
            </a:schemeClr>
          </a:solidFill>
          <a:effectLst>
            <a:outerShdw blurRad="50800" dist="38100" dir="2700000" algn="tl" rotWithShape="0">
              <a:prstClr val="black">
                <a:alpha val="40000"/>
              </a:prstClr>
            </a:outerShdw>
          </a:effectLst>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lumMod val="60000"/>
                    <a:lumOff val="40000"/>
                  </a:schemeClr>
                </a:solidFill>
                <a:latin typeface="Consolas" panose="020B0609020204030204" pitchFamily="49" charset="0"/>
              </a:rPr>
              <a:t>@parsed</a:t>
            </a:r>
            <a:r>
              <a:rPr lang="en-US" dirty="0">
                <a:solidFill>
                  <a:schemeClr val="bg1"/>
                </a:solidFill>
                <a:latin typeface="Consolas" panose="020B0609020204030204" pitchFamily="49" charset="0"/>
              </a:rPr>
              <a:t>(/ </a:t>
            </a:r>
            <a:r>
              <a:rPr lang="en-US" dirty="0">
                <a:solidFill>
                  <a:schemeClr val="accent6">
                    <a:lumMod val="40000"/>
                    <a:lumOff val="60000"/>
                  </a:schemeClr>
                </a:solidFill>
                <a:latin typeface="Consolas" panose="020B0609020204030204" pitchFamily="49" charset="0"/>
              </a:rPr>
              <a:t>"["</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&lt;infix&gt;</a:t>
            </a:r>
            <a:r>
              <a:rPr lang="en-US" dirty="0">
                <a:solidFill>
                  <a:schemeClr val="bg1"/>
                </a:solidFill>
                <a:latin typeface="Consolas" panose="020B0609020204030204" pitchFamily="49" charset="0"/>
              </a:rPr>
              <a:t> </a:t>
            </a:r>
            <a:r>
              <a:rPr lang="en-US" dirty="0">
                <a:solidFill>
                  <a:schemeClr val="accent6">
                    <a:lumMod val="40000"/>
                    <a:lumOff val="60000"/>
                  </a:schemeClr>
                </a:solidFill>
                <a:latin typeface="Consolas" panose="020B0609020204030204" pitchFamily="49" charset="0"/>
              </a:rPr>
              <a:t>"]"</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b="1" dirty="0">
                <a:solidFill>
                  <a:schemeClr val="accent1">
                    <a:lumMod val="50000"/>
                    <a:lumOff val="50000"/>
                  </a:schemeClr>
                </a:solidFill>
                <a:latin typeface="Consolas" panose="020B0609020204030204" pitchFamily="49" charset="0"/>
              </a:rPr>
              <a:t>macro</a:t>
            </a:r>
            <a:r>
              <a:rPr lang="en-US" dirty="0">
                <a:solidFill>
                  <a:schemeClr val="bg1"/>
                </a:solidFill>
                <a:latin typeface="Consolas" panose="020B0609020204030204" pitchFamily="49" charset="0"/>
              </a:rPr>
              <a:t> </a:t>
            </a:r>
            <a:r>
              <a:rPr lang="en-US" dirty="0" err="1">
                <a:solidFill>
                  <a:schemeClr val="accent6">
                    <a:lumMod val="60000"/>
                    <a:lumOff val="40000"/>
                  </a:schemeClr>
                </a:solidFill>
                <a:latin typeface="Consolas" panose="020B0609020204030204" pitchFamily="49" charset="0"/>
              </a:rPr>
              <a:t>term:reduce</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infix</a:t>
            </a:r>
            <a:r>
              <a:rPr lang="en-US" dirty="0">
                <a:solidFill>
                  <a:schemeClr val="bg1"/>
                </a:solidFill>
                <a:latin typeface="Consolas" panose="020B0609020204030204" pitchFamily="49" charset="0"/>
              </a:rPr>
              <a:t> }) {</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my</a:t>
            </a:r>
            <a:r>
              <a:rPr lang="en-US" dirty="0">
                <a:solidFill>
                  <a:schemeClr val="bg1"/>
                </a:solidFill>
                <a:latin typeface="Consolas" panose="020B0609020204030204" pitchFamily="49" charset="0"/>
              </a:rPr>
              <a:t> </a:t>
            </a:r>
            <a:r>
              <a:rPr lang="en-US" dirty="0" err="1">
                <a:solidFill>
                  <a:schemeClr val="accent5">
                    <a:lumMod val="60000"/>
                    <a:lumOff val="40000"/>
                  </a:schemeClr>
                </a:solidFill>
                <a:latin typeface="Consolas" panose="020B0609020204030204" pitchFamily="49" charset="0"/>
              </a:rPr>
              <a:t>fn</a:t>
            </a:r>
            <a:r>
              <a:rPr lang="en-US" dirty="0">
                <a:solidFill>
                  <a:schemeClr val="bg1"/>
                </a:solidFill>
                <a:latin typeface="Consolas" panose="020B0609020204030204" pitchFamily="49" charset="0"/>
              </a:rPr>
              <a:t> = </a:t>
            </a:r>
            <a:r>
              <a:rPr lang="en-US" dirty="0" err="1">
                <a:solidFill>
                  <a:schemeClr val="accent5">
                    <a:lumMod val="60000"/>
                    <a:lumOff val="40000"/>
                  </a:schemeClr>
                </a:solidFill>
                <a:latin typeface="Consolas" panose="020B0609020204030204" pitchFamily="49" charset="0"/>
              </a:rPr>
              <a:t>infix</a:t>
            </a:r>
            <a:r>
              <a:rPr lang="en-US" dirty="0" err="1">
                <a:solidFill>
                  <a:schemeClr val="bg1"/>
                </a:solidFill>
                <a:latin typeface="Consolas" panose="020B0609020204030204" pitchFamily="49" charset="0"/>
              </a:rPr>
              <a:t>.</a:t>
            </a:r>
            <a:r>
              <a:rPr lang="en-US" dirty="0" err="1">
                <a:solidFill>
                  <a:schemeClr val="accent5">
                    <a:lumMod val="60000"/>
                    <a:lumOff val="40000"/>
                  </a:schemeClr>
                </a:solidFill>
                <a:latin typeface="Consolas" panose="020B0609020204030204" pitchFamily="49" charset="0"/>
              </a:rPr>
              <a:t>func</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return func</a:t>
            </a:r>
            <a:r>
              <a:rPr lang="en-US" dirty="0">
                <a:solidFill>
                  <a:schemeClr val="bg1"/>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values</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dirty="0" err="1">
                <a:solidFill>
                  <a:schemeClr val="accent5">
                    <a:lumMod val="60000"/>
                    <a:lumOff val="40000"/>
                  </a:schemeClr>
                </a:solidFill>
                <a:latin typeface="Consolas" panose="020B0609020204030204" pitchFamily="49" charset="0"/>
              </a:rPr>
              <a:t>values</a:t>
            </a:r>
            <a:r>
              <a:rPr lang="en-US" dirty="0" err="1">
                <a:solidFill>
                  <a:schemeClr val="bg1"/>
                </a:solidFill>
                <a:latin typeface="Consolas" panose="020B0609020204030204" pitchFamily="49" charset="0"/>
              </a:rPr>
              <a:t>.</a:t>
            </a:r>
            <a:r>
              <a:rPr lang="en-US" dirty="0" err="1">
                <a:solidFill>
                  <a:schemeClr val="accent5">
                    <a:lumMod val="60000"/>
                    <a:lumOff val="40000"/>
                  </a:schemeClr>
                </a:solidFill>
                <a:latin typeface="Consolas" panose="020B0609020204030204" pitchFamily="49" charset="0"/>
              </a:rPr>
              <a:t>reduce</a:t>
            </a:r>
            <a:r>
              <a:rPr lang="en-US" dirty="0">
                <a:solidFill>
                  <a:schemeClr val="bg1"/>
                </a:solidFill>
                <a:latin typeface="Consolas" panose="020B0609020204030204" pitchFamily="49" charset="0"/>
              </a:rPr>
              <a:t>(</a:t>
            </a:r>
            <a:r>
              <a:rPr lang="en-US" dirty="0" err="1">
                <a:solidFill>
                  <a:schemeClr val="accent5">
                    <a:lumMod val="60000"/>
                    <a:lumOff val="40000"/>
                  </a:schemeClr>
                </a:solidFill>
                <a:latin typeface="Consolas" panose="020B0609020204030204" pitchFamily="49" charset="0"/>
              </a:rPr>
              <a:t>fn</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283995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Hi, </a:t>
            </a:r>
            <a:r>
              <a:rPr lang="sv-SE" dirty="0" err="1">
                <a:latin typeface="Tahoma" panose="020B0604030504040204" pitchFamily="34" charset="0"/>
                <a:ea typeface="Tahoma" panose="020B0604030504040204" pitchFamily="34" charset="0"/>
                <a:cs typeface="Tahoma" panose="020B0604030504040204" pitchFamily="34" charset="0"/>
              </a:rPr>
              <a:t>I’m</a:t>
            </a:r>
            <a:r>
              <a:rPr lang="sv-SE" dirty="0">
                <a:latin typeface="Tahoma" panose="020B0604030504040204" pitchFamily="34" charset="0"/>
                <a:ea typeface="Tahoma" panose="020B0604030504040204" pitchFamily="34" charset="0"/>
                <a:cs typeface="Tahoma" panose="020B0604030504040204" pitchFamily="34" charset="0"/>
              </a:rPr>
              <a:t> masak</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2D3EFB6D-21C4-44C4-9A06-21AEF41CE083}"/>
              </a:ext>
            </a:extLst>
          </p:cNvPr>
          <p:cNvSpPr>
            <a:spLocks noGrp="1"/>
          </p:cNvSpPr>
          <p:nvPr>
            <p:ph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I’m a Perl 6 </a:t>
            </a:r>
            <a:r>
              <a:rPr lang="en-US" dirty="0" err="1">
                <a:latin typeface="Tahoma" panose="020B0604030504040204" pitchFamily="34" charset="0"/>
                <a:ea typeface="Tahoma" panose="020B0604030504040204" pitchFamily="34" charset="0"/>
                <a:cs typeface="Tahoma" panose="020B0604030504040204" pitchFamily="34" charset="0"/>
              </a:rPr>
              <a:t>userspace</a:t>
            </a:r>
            <a:r>
              <a:rPr lang="en-US" dirty="0">
                <a:latin typeface="Tahoma" panose="020B0604030504040204" pitchFamily="34" charset="0"/>
                <a:ea typeface="Tahoma" panose="020B0604030504040204" pitchFamily="34" charset="0"/>
                <a:cs typeface="Tahoma" panose="020B0604030504040204" pitchFamily="34" charset="0"/>
              </a:rPr>
              <a:t> explorer</a:t>
            </a:r>
          </a:p>
          <a:p>
            <a:r>
              <a:rPr lang="en-US" dirty="0">
                <a:latin typeface="Tahoma" panose="020B0604030504040204" pitchFamily="34" charset="0"/>
                <a:ea typeface="Tahoma" panose="020B0604030504040204" pitchFamily="34" charset="0"/>
                <a:cs typeface="Tahoma" panose="020B0604030504040204" pitchFamily="34" charset="0"/>
              </a:rPr>
              <a:t>Programming language historian</a:t>
            </a:r>
          </a:p>
          <a:p>
            <a:r>
              <a:rPr lang="en-US" dirty="0">
                <a:latin typeface="Tahoma" panose="020B0604030504040204" pitchFamily="34" charset="0"/>
                <a:ea typeface="Tahoma" panose="020B0604030504040204" pitchFamily="34" charset="0"/>
                <a:cs typeface="Tahoma" panose="020B0604030504040204" pitchFamily="34" charset="0"/>
              </a:rPr>
              <a:t>Hobbies:</a:t>
            </a:r>
          </a:p>
          <a:p>
            <a:pPr lvl="1"/>
            <a:r>
              <a:rPr lang="en-US" dirty="0">
                <a:latin typeface="Tahoma" panose="020B0604030504040204" pitchFamily="34" charset="0"/>
                <a:ea typeface="Tahoma" panose="020B0604030504040204" pitchFamily="34" charset="0"/>
                <a:cs typeface="Tahoma" panose="020B0604030504040204" pitchFamily="34" charset="0"/>
              </a:rPr>
              <a:t>Programming</a:t>
            </a:r>
          </a:p>
          <a:p>
            <a:pPr lvl="1"/>
            <a:r>
              <a:rPr lang="en-US" dirty="0">
                <a:latin typeface="Tahoma" panose="020B0604030504040204" pitchFamily="34" charset="0"/>
                <a:ea typeface="Tahoma" panose="020B0604030504040204" pitchFamily="34" charset="0"/>
                <a:cs typeface="Tahoma" panose="020B0604030504040204" pitchFamily="34" charset="0"/>
              </a:rPr>
              <a:t>Math, music</a:t>
            </a:r>
          </a:p>
          <a:p>
            <a:pPr lvl="1"/>
            <a:r>
              <a:rPr lang="en-US" dirty="0">
                <a:latin typeface="Tahoma" panose="020B0604030504040204" pitchFamily="34" charset="0"/>
                <a:ea typeface="Tahoma" panose="020B0604030504040204" pitchFamily="34" charset="0"/>
                <a:cs typeface="Tahoma" panose="020B0604030504040204" pitchFamily="34" charset="0"/>
              </a:rPr>
              <a:t>Books</a:t>
            </a:r>
          </a:p>
          <a:p>
            <a:pPr lvl="1"/>
            <a:r>
              <a:rPr lang="en-US" dirty="0">
                <a:latin typeface="Tahoma" panose="020B0604030504040204" pitchFamily="34" charset="0"/>
                <a:ea typeface="Tahoma" panose="020B0604030504040204" pitchFamily="34" charset="0"/>
                <a:cs typeface="Tahoma" panose="020B0604030504040204" pitchFamily="34" charset="0"/>
              </a:rPr>
              <a:t>Beer (ales and stouts, mostly)</a:t>
            </a:r>
          </a:p>
          <a:p>
            <a:pPr lvl="1"/>
            <a:r>
              <a:rPr lang="en-US" dirty="0">
                <a:latin typeface="Tahoma" panose="020B0604030504040204" pitchFamily="34" charset="0"/>
                <a:ea typeface="Tahoma" panose="020B0604030504040204" pitchFamily="34" charset="0"/>
                <a:cs typeface="Tahoma" panose="020B0604030504040204" pitchFamily="34" charset="0"/>
              </a:rPr>
              <a:t>Laundry night</a:t>
            </a:r>
          </a:p>
        </p:txBody>
      </p:sp>
    </p:spTree>
    <p:extLst>
      <p:ext uri="{BB962C8B-B14F-4D97-AF65-F5344CB8AC3E}">
        <p14:creationId xmlns:p14="http://schemas.microsoft.com/office/powerpoint/2010/main" val="32049997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Assignment</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metaops</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1">
            <a:extLst>
              <a:ext uri="{FF2B5EF4-FFF2-40B4-BE49-F238E27FC236}">
                <a16:creationId xmlns:a16="http://schemas.microsoft.com/office/drawing/2014/main" id="{AA2FA294-A750-4406-847C-74AC10CB1579}"/>
              </a:ext>
            </a:extLst>
          </p:cNvPr>
          <p:cNvSpPr txBox="1">
            <a:spLocks/>
          </p:cNvSpPr>
          <p:nvPr/>
        </p:nvSpPr>
        <p:spPr>
          <a:xfrm>
            <a:off x="838200" y="1825625"/>
            <a:ext cx="10515600" cy="4351338"/>
          </a:xfrm>
          <a:prstGeom prst="rect">
            <a:avLst/>
          </a:prstGeom>
          <a:solidFill>
            <a:schemeClr val="bg2">
              <a:lumMod val="25000"/>
            </a:schemeClr>
          </a:solidFill>
          <a:effectLst>
            <a:outerShdw blurRad="50800" dist="38100" dir="2700000" algn="tl" rotWithShape="0">
              <a:prstClr val="black">
                <a:alpha val="40000"/>
              </a:prstClr>
            </a:outerShdw>
          </a:effectLst>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lumMod val="60000"/>
                    <a:lumOff val="40000"/>
                  </a:schemeClr>
                </a:solidFill>
                <a:latin typeface="Consolas" panose="020B0609020204030204" pitchFamily="49" charset="0"/>
              </a:rPr>
              <a:t>@parsed</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&lt;infix&gt;</a:t>
            </a:r>
            <a:r>
              <a:rPr lang="en-US" dirty="0">
                <a:solidFill>
                  <a:schemeClr val="bg1"/>
                </a:solidFill>
                <a:latin typeface="Consolas" panose="020B0609020204030204" pitchFamily="49" charset="0"/>
              </a:rPr>
              <a:t> </a:t>
            </a:r>
            <a:r>
              <a:rPr lang="en-US" dirty="0">
                <a:solidFill>
                  <a:schemeClr val="accent6">
                    <a:lumMod val="40000"/>
                    <a:lumOff val="60000"/>
                  </a:schemeClr>
                </a:solidFill>
                <a:latin typeface="Consolas" panose="020B0609020204030204" pitchFamily="49" charset="0"/>
              </a:rPr>
              <a:t>"="</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&lt;expr&gt;</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b="1" dirty="0">
                <a:solidFill>
                  <a:schemeClr val="accent1">
                    <a:lumMod val="50000"/>
                    <a:lumOff val="50000"/>
                  </a:schemeClr>
                </a:solidFill>
                <a:latin typeface="Consolas" panose="020B0609020204030204" pitchFamily="49" charset="0"/>
              </a:rPr>
              <a:t>macro</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infix:&lt;op=&gt;</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infix</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expr</a:t>
            </a:r>
            <a:r>
              <a:rPr lang="en-US" dirty="0">
                <a:solidFill>
                  <a:schemeClr val="bg1"/>
                </a:solidFill>
                <a:latin typeface="Consolas" panose="020B0609020204030204" pitchFamily="49" charset="0"/>
              </a:rPr>
              <a:t> }, </a:t>
            </a:r>
            <a:r>
              <a:rPr lang="en-US" dirty="0" err="1">
                <a:solidFill>
                  <a:schemeClr val="accent5">
                    <a:lumMod val="60000"/>
                    <a:lumOff val="40000"/>
                  </a:schemeClr>
                </a:solidFill>
                <a:latin typeface="Consolas" panose="020B0609020204030204" pitchFamily="49" charset="0"/>
              </a:rPr>
              <a:t>lhs</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return quasi </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dirty="0">
                <a:solidFill>
                  <a:srgbClr val="E88A66"/>
                </a:solidFill>
                <a:latin typeface="Consolas" panose="020B0609020204030204" pitchFamily="49" charset="0"/>
              </a:rPr>
              <a:t>{{{</a:t>
            </a:r>
            <a:r>
              <a:rPr lang="en-US" dirty="0" err="1">
                <a:solidFill>
                  <a:schemeClr val="accent5">
                    <a:lumMod val="60000"/>
                    <a:lumOff val="40000"/>
                  </a:schemeClr>
                </a:solidFill>
                <a:latin typeface="Consolas" panose="020B0609020204030204" pitchFamily="49" charset="0"/>
              </a:rPr>
              <a:t>lhs</a:t>
            </a:r>
            <a:r>
              <a:rPr lang="en-US" dirty="0">
                <a:solidFill>
                  <a:srgbClr val="E88A66"/>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 </a:t>
            </a:r>
            <a:r>
              <a:rPr lang="en-US" dirty="0">
                <a:solidFill>
                  <a:srgbClr val="E88A66"/>
                </a:solidFill>
                <a:latin typeface="Consolas" panose="020B0609020204030204" pitchFamily="49" charset="0"/>
              </a:rPr>
              <a:t>{{{</a:t>
            </a:r>
            <a:r>
              <a:rPr lang="en-US" dirty="0" err="1">
                <a:solidFill>
                  <a:schemeClr val="accent5">
                    <a:lumMod val="60000"/>
                    <a:lumOff val="40000"/>
                  </a:schemeClr>
                </a:solidFill>
                <a:latin typeface="Consolas" panose="020B0609020204030204" pitchFamily="49" charset="0"/>
              </a:rPr>
              <a:t>lhs</a:t>
            </a:r>
            <a:r>
              <a:rPr lang="en-US" dirty="0">
                <a:solidFill>
                  <a:srgbClr val="E88A66"/>
                </a:solidFill>
                <a:latin typeface="Consolas" panose="020B0609020204030204" pitchFamily="49" charset="0"/>
              </a:rPr>
              <a:t>}}} {{{</a:t>
            </a:r>
            <a:r>
              <a:rPr lang="en-US" dirty="0" err="1">
                <a:solidFill>
                  <a:schemeClr val="accent5">
                    <a:lumMod val="60000"/>
                    <a:lumOff val="40000"/>
                  </a:schemeClr>
                </a:solidFill>
                <a:latin typeface="Consolas" panose="020B0609020204030204" pitchFamily="49" charset="0"/>
              </a:rPr>
              <a:t>Q.Infix</a:t>
            </a:r>
            <a:r>
              <a:rPr lang="en-US" dirty="0">
                <a:solidFill>
                  <a:schemeClr val="bg1"/>
                </a:solidFill>
                <a:latin typeface="Consolas" panose="020B0609020204030204" pitchFamily="49" charset="0"/>
              </a:rPr>
              <a:t> @ </a:t>
            </a:r>
            <a:r>
              <a:rPr lang="en-US" dirty="0">
                <a:solidFill>
                  <a:schemeClr val="accent5">
                    <a:lumMod val="60000"/>
                    <a:lumOff val="40000"/>
                  </a:schemeClr>
                </a:solidFill>
                <a:latin typeface="Consolas" panose="020B0609020204030204" pitchFamily="49" charset="0"/>
              </a:rPr>
              <a:t>infix</a:t>
            </a:r>
            <a:r>
              <a:rPr lang="en-US" dirty="0">
                <a:solidFill>
                  <a:srgbClr val="E88A66"/>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expr</a:t>
            </a:r>
            <a:r>
              <a:rPr lang="en-US" dirty="0">
                <a:solidFill>
                  <a:srgbClr val="E88A66"/>
                </a:solidFill>
                <a:latin typeface="Consolas" panose="020B0609020204030204" pitchFamily="49" charset="0"/>
              </a:rPr>
              <a:t>}}}</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a:t>
            </a:r>
          </a:p>
        </p:txBody>
      </p:sp>
      <p:sp>
        <p:nvSpPr>
          <p:cNvPr id="5" name="TextBox 4">
            <a:extLst>
              <a:ext uri="{FF2B5EF4-FFF2-40B4-BE49-F238E27FC236}">
                <a16:creationId xmlns:a16="http://schemas.microsoft.com/office/drawing/2014/main" id="{CC9240EF-7FE3-4FBB-88C0-996F03738BC5}"/>
              </a:ext>
            </a:extLst>
          </p:cNvPr>
          <p:cNvSpPr txBox="1"/>
          <p:nvPr/>
        </p:nvSpPr>
        <p:spPr>
          <a:xfrm>
            <a:off x="4950823" y="1303941"/>
            <a:ext cx="1576252" cy="369332"/>
          </a:xfrm>
          <a:prstGeom prst="rect">
            <a:avLst/>
          </a:prstGeom>
          <a:noFill/>
        </p:spPr>
        <p:txBody>
          <a:bodyPr wrap="square" rtlCol="0">
            <a:spAutoFit/>
          </a:bodyPr>
          <a:lstStyle/>
          <a:p>
            <a:r>
              <a:rPr lang="en-US"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rPr>
              <a:t>problematic</a:t>
            </a:r>
          </a:p>
        </p:txBody>
      </p:sp>
      <p:cxnSp>
        <p:nvCxnSpPr>
          <p:cNvPr id="6" name="Connector: Curved 5">
            <a:extLst>
              <a:ext uri="{FF2B5EF4-FFF2-40B4-BE49-F238E27FC236}">
                <a16:creationId xmlns:a16="http://schemas.microsoft.com/office/drawing/2014/main" id="{618EB618-5B9F-4652-A4B8-D7AAC69E3B3D}"/>
              </a:ext>
            </a:extLst>
          </p:cNvPr>
          <p:cNvCxnSpPr>
            <a:cxnSpLocks/>
            <a:stCxn id="5" idx="1"/>
          </p:cNvCxnSpPr>
          <p:nvPr/>
        </p:nvCxnSpPr>
        <p:spPr>
          <a:xfrm rot="10800000" flipV="1">
            <a:off x="3448593" y="1488607"/>
            <a:ext cx="1502230" cy="365366"/>
          </a:xfrm>
          <a:prstGeom prst="curvedConnector3">
            <a:avLst>
              <a:gd name="adj1" fmla="val 100435"/>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44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The </a:t>
            </a:r>
            <a:r>
              <a:rPr lang="sv-SE" dirty="0" err="1">
                <a:latin typeface="Tahoma" panose="020B0604030504040204" pitchFamily="34" charset="0"/>
                <a:ea typeface="Tahoma" panose="020B0604030504040204" pitchFamily="34" charset="0"/>
                <a:cs typeface="Tahoma" panose="020B0604030504040204" pitchFamily="34" charset="0"/>
              </a:rPr>
              <a:t>Great</a:t>
            </a:r>
            <a:r>
              <a:rPr lang="sv-SE" dirty="0">
                <a:latin typeface="Tahoma" panose="020B0604030504040204" pitchFamily="34" charset="0"/>
                <a:ea typeface="Tahoma" panose="020B0604030504040204" pitchFamily="34" charset="0"/>
                <a:cs typeface="Tahoma" panose="020B0604030504040204" pitchFamily="34" charset="0"/>
              </a:rPr>
              <a:t> Filter, </a:t>
            </a:r>
            <a:r>
              <a:rPr lang="sv-SE" dirty="0" err="1">
                <a:latin typeface="Tahoma" panose="020B0604030504040204" pitchFamily="34" charset="0"/>
                <a:ea typeface="Tahoma" panose="020B0604030504040204" pitchFamily="34" charset="0"/>
                <a:cs typeface="Tahoma" panose="020B0604030504040204" pitchFamily="34" charset="0"/>
              </a:rPr>
              <a:t>redux</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1E57AE0B-3B46-4EB7-B85E-4A82D9883C5D}"/>
              </a:ext>
            </a:extLst>
          </p:cNvPr>
          <p:cNvSpPr>
            <a:spLocks noGrp="1"/>
          </p:cNvSpPr>
          <p:nvPr>
            <p:ph idx="1"/>
          </p:nvPr>
        </p:nvSpPr>
        <p:spPr>
          <a:xfrm>
            <a:off x="838200" y="1825625"/>
            <a:ext cx="10515600" cy="2079625"/>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Lisp-like macro expansion and Algol-like syntax seems like a great idea!</a:t>
            </a:r>
          </a:p>
          <a:p>
            <a:r>
              <a:rPr lang="en-US" dirty="0">
                <a:latin typeface="Tahoma" panose="020B0604030504040204" pitchFamily="34" charset="0"/>
                <a:ea typeface="Tahoma" panose="020B0604030504040204" pitchFamily="34" charset="0"/>
                <a:cs typeface="Tahoma" panose="020B0604030504040204" pitchFamily="34" charset="0"/>
              </a:rPr>
              <a:t>Almost an </a:t>
            </a:r>
            <a:r>
              <a:rPr lang="en-US" i="1" dirty="0">
                <a:latin typeface="Tahoma" panose="020B0604030504040204" pitchFamily="34" charset="0"/>
                <a:ea typeface="Tahoma" panose="020B0604030504040204" pitchFamily="34" charset="0"/>
                <a:cs typeface="Tahoma" panose="020B0604030504040204" pitchFamily="34" charset="0"/>
              </a:rPr>
              <a:t>obvious</a:t>
            </a:r>
            <a:r>
              <a:rPr lang="en-US" dirty="0">
                <a:latin typeface="Tahoma" panose="020B0604030504040204" pitchFamily="34" charset="0"/>
                <a:ea typeface="Tahoma" panose="020B0604030504040204" pitchFamily="34" charset="0"/>
                <a:cs typeface="Tahoma" panose="020B0604030504040204" pitchFamily="34" charset="0"/>
              </a:rPr>
              <a:t> one! Right?</a:t>
            </a:r>
          </a:p>
          <a:p>
            <a:r>
              <a:rPr lang="en-US" dirty="0">
                <a:latin typeface="Tahoma" panose="020B0604030504040204" pitchFamily="34" charset="0"/>
                <a:ea typeface="Tahoma" panose="020B0604030504040204" pitchFamily="34" charset="0"/>
                <a:cs typeface="Tahoma" panose="020B0604030504040204" pitchFamily="34" charset="0"/>
              </a:rPr>
              <a:t>So… </a:t>
            </a:r>
            <a:r>
              <a:rPr lang="en-US" b="1" dirty="0">
                <a:latin typeface="Tahoma" panose="020B0604030504040204" pitchFamily="34" charset="0"/>
                <a:ea typeface="Tahoma" panose="020B0604030504040204" pitchFamily="34" charset="0"/>
                <a:cs typeface="Tahoma" panose="020B0604030504040204" pitchFamily="34" charset="0"/>
              </a:rPr>
              <a:t>where are all the </a:t>
            </a:r>
            <a:r>
              <a:rPr lang="en-US" b="1" dirty="0" err="1">
                <a:latin typeface="Tahoma" panose="020B0604030504040204" pitchFamily="34" charset="0"/>
                <a:ea typeface="Tahoma" panose="020B0604030504040204" pitchFamily="34" charset="0"/>
                <a:cs typeface="Tahoma" panose="020B0604030504040204" pitchFamily="34" charset="0"/>
              </a:rPr>
              <a:t>Algoloids</a:t>
            </a:r>
            <a:r>
              <a:rPr lang="en-US" b="1" dirty="0">
                <a:latin typeface="Tahoma" panose="020B0604030504040204" pitchFamily="34" charset="0"/>
                <a:ea typeface="Tahoma" panose="020B0604030504040204" pitchFamily="34" charset="0"/>
                <a:cs typeface="Tahoma" panose="020B0604030504040204" pitchFamily="34" charset="0"/>
              </a:rPr>
              <a:t> with macros</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5" name="Content Placeholder 1">
            <a:extLst>
              <a:ext uri="{FF2B5EF4-FFF2-40B4-BE49-F238E27FC236}">
                <a16:creationId xmlns:a16="http://schemas.microsoft.com/office/drawing/2014/main" id="{F8C00BEF-3E59-4791-932F-0F64D7222823}"/>
              </a:ext>
            </a:extLst>
          </p:cNvPr>
          <p:cNvSpPr txBox="1">
            <a:spLocks/>
          </p:cNvSpPr>
          <p:nvPr/>
        </p:nvSpPr>
        <p:spPr>
          <a:xfrm>
            <a:off x="838200" y="4040187"/>
            <a:ext cx="10515600" cy="20796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ahoma" panose="020B0604030504040204" pitchFamily="34" charset="0"/>
                <a:ea typeface="Tahoma" panose="020B0604030504040204" pitchFamily="34" charset="0"/>
                <a:cs typeface="Tahoma" panose="020B0604030504040204" pitchFamily="34" charset="0"/>
              </a:rPr>
              <a:t>I found three languages</a:t>
            </a:r>
          </a:p>
          <a:p>
            <a:pPr lvl="1"/>
            <a:r>
              <a:rPr lang="en-US" dirty="0">
                <a:latin typeface="Tahoma" panose="020B0604030504040204" pitchFamily="34" charset="0"/>
                <a:ea typeface="Tahoma" panose="020B0604030504040204" pitchFamily="34" charset="0"/>
                <a:cs typeface="Tahoma" panose="020B0604030504040204" pitchFamily="34" charset="0"/>
              </a:rPr>
              <a:t>Dylan</a:t>
            </a:r>
          </a:p>
          <a:p>
            <a:pPr lvl="1"/>
            <a:r>
              <a:rPr lang="en-US" dirty="0">
                <a:latin typeface="Tahoma" panose="020B0604030504040204" pitchFamily="34" charset="0"/>
                <a:ea typeface="Tahoma" panose="020B0604030504040204" pitchFamily="34" charset="0"/>
                <a:cs typeface="Tahoma" panose="020B0604030504040204" pitchFamily="34" charset="0"/>
              </a:rPr>
              <a:t>sweet.js</a:t>
            </a:r>
          </a:p>
          <a:p>
            <a:pPr lvl="1"/>
            <a:r>
              <a:rPr lang="en-US" dirty="0">
                <a:latin typeface="Tahoma" panose="020B0604030504040204" pitchFamily="34" charset="0"/>
                <a:ea typeface="Tahoma" panose="020B0604030504040204" pitchFamily="34" charset="0"/>
                <a:cs typeface="Tahoma" panose="020B0604030504040204" pitchFamily="34" charset="0"/>
              </a:rPr>
              <a:t>Julia</a:t>
            </a:r>
          </a:p>
        </p:txBody>
      </p:sp>
    </p:spTree>
    <p:extLst>
      <p:ext uri="{BB962C8B-B14F-4D97-AF65-F5344CB8AC3E}">
        <p14:creationId xmlns:p14="http://schemas.microsoft.com/office/powerpoint/2010/main" val="25484811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Macros</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that</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generate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target</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code</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1">
            <a:extLst>
              <a:ext uri="{FF2B5EF4-FFF2-40B4-BE49-F238E27FC236}">
                <a16:creationId xmlns:a16="http://schemas.microsoft.com/office/drawing/2014/main" id="{61A1DB21-AC96-46D9-9341-36E3CEF72452}"/>
              </a:ext>
            </a:extLst>
          </p:cNvPr>
          <p:cNvSpPr txBox="1">
            <a:spLocks/>
          </p:cNvSpPr>
          <p:nvPr/>
        </p:nvSpPr>
        <p:spPr>
          <a:xfrm>
            <a:off x="838200" y="1825625"/>
            <a:ext cx="10515600" cy="4351338"/>
          </a:xfrm>
          <a:prstGeom prst="rect">
            <a:avLst/>
          </a:prstGeom>
          <a:solidFill>
            <a:schemeClr val="bg2">
              <a:lumMod val="25000"/>
            </a:schemeClr>
          </a:solidFill>
          <a:effectLst>
            <a:outerShdw blurRad="50800" dist="38100" dir="2700000" algn="tl" rotWithShape="0">
              <a:prstClr val="black">
                <a:alpha val="40000"/>
              </a:prstClr>
            </a:outerShdw>
          </a:effectLst>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6">
                    <a:lumMod val="60000"/>
                    <a:lumOff val="40000"/>
                  </a:schemeClr>
                </a:solidFill>
                <a:latin typeface="Consolas" panose="020B0609020204030204" pitchFamily="49" charset="0"/>
              </a:rPr>
              <a:t>@parsed</a:t>
            </a:r>
            <a:r>
              <a:rPr lang="en-US" dirty="0">
                <a:solidFill>
                  <a:schemeClr val="bg1"/>
                </a:solidFill>
                <a:latin typeface="Consolas" panose="020B0609020204030204" pitchFamily="49" charset="0"/>
              </a:rPr>
              <a:t>(/ </a:t>
            </a:r>
            <a:r>
              <a:rPr lang="en-US" dirty="0">
                <a:solidFill>
                  <a:schemeClr val="accent6">
                    <a:lumMod val="40000"/>
                    <a:lumOff val="60000"/>
                  </a:schemeClr>
                </a:solidFill>
                <a:latin typeface="Consolas" panose="020B0609020204030204" pitchFamily="49" charset="0"/>
              </a:rPr>
              <a:t>"if"</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&lt;expr&gt;</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&lt;block&gt;</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b="1" dirty="0">
                <a:solidFill>
                  <a:schemeClr val="accent1">
                    <a:lumMod val="50000"/>
                    <a:lumOff val="50000"/>
                  </a:schemeClr>
                </a:solidFill>
                <a:latin typeface="Consolas" panose="020B0609020204030204" pitchFamily="49" charset="0"/>
              </a:rPr>
              <a:t>macro</a:t>
            </a:r>
            <a:r>
              <a:rPr lang="en-US" dirty="0">
                <a:solidFill>
                  <a:schemeClr val="bg1"/>
                </a:solidFill>
                <a:latin typeface="Consolas" panose="020B0609020204030204" pitchFamily="49" charset="0"/>
              </a:rPr>
              <a:t> </a:t>
            </a:r>
            <a:r>
              <a:rPr lang="en-US" dirty="0" err="1">
                <a:solidFill>
                  <a:schemeClr val="accent6">
                    <a:lumMod val="60000"/>
                    <a:lumOff val="40000"/>
                  </a:schemeClr>
                </a:solidFill>
                <a:latin typeface="Consolas" panose="020B0609020204030204" pitchFamily="49" charset="0"/>
              </a:rPr>
              <a:t>statement:if</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expr</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block</a:t>
            </a:r>
            <a:r>
              <a:rPr lang="en-US" dirty="0">
                <a:solidFill>
                  <a:schemeClr val="bg1"/>
                </a:solidFill>
                <a:latin typeface="Consolas" panose="020B0609020204030204" pitchFamily="49" charset="0"/>
              </a:rPr>
              <a:t> }) {</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my</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label</a:t>
            </a:r>
            <a:r>
              <a:rPr lang="en-US" dirty="0">
                <a:solidFill>
                  <a:schemeClr val="bg1"/>
                </a:solidFill>
                <a:latin typeface="Consolas" panose="020B0609020204030204" pitchFamily="49" charset="0"/>
              </a:rPr>
              <a:t> = </a:t>
            </a:r>
            <a:r>
              <a:rPr lang="en-US" b="1" dirty="0">
                <a:solidFill>
                  <a:schemeClr val="accent1">
                    <a:lumMod val="50000"/>
                    <a:lumOff val="50000"/>
                  </a:schemeClr>
                </a:solidFill>
                <a:latin typeface="Consolas" panose="020B0609020204030204" pitchFamily="49" charset="0"/>
              </a:rPr>
              <a:t>new</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Label</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return </a:t>
            </a:r>
            <a:r>
              <a:rPr lang="en-US" b="1" dirty="0" err="1">
                <a:solidFill>
                  <a:schemeClr val="accent1">
                    <a:lumMod val="50000"/>
                    <a:lumOff val="50000"/>
                  </a:schemeClr>
                </a:solidFill>
                <a:latin typeface="Consolas" panose="020B0609020204030204" pitchFamily="49" charset="0"/>
              </a:rPr>
              <a:t>asm</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err="1">
                <a:solidFill>
                  <a:schemeClr val="accent1">
                    <a:lumMod val="50000"/>
                    <a:lumOff val="50000"/>
                  </a:schemeClr>
                </a:solidFill>
                <a:latin typeface="Consolas" panose="020B0609020204030204" pitchFamily="49" charset="0"/>
              </a:rPr>
              <a:t>jnz</a:t>
            </a:r>
            <a:r>
              <a:rPr lang="en-US" dirty="0">
                <a:solidFill>
                  <a:schemeClr val="bg1"/>
                </a:solidFill>
                <a:latin typeface="Consolas" panose="020B0609020204030204" pitchFamily="49" charset="0"/>
              </a:rPr>
              <a:t> </a:t>
            </a:r>
            <a:r>
              <a:rPr lang="en-US" dirty="0">
                <a:solidFill>
                  <a:srgbClr val="E88A66"/>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label</a:t>
            </a:r>
            <a:r>
              <a:rPr lang="en-US" dirty="0">
                <a:solidFill>
                  <a:srgbClr val="E88A66"/>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dirty="0">
                <a:solidFill>
                  <a:srgbClr val="E88A66"/>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block</a:t>
            </a:r>
            <a:r>
              <a:rPr lang="en-US" dirty="0">
                <a:solidFill>
                  <a:srgbClr val="E88A66"/>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dirty="0">
                <a:solidFill>
                  <a:srgbClr val="E88A66"/>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label</a:t>
            </a:r>
            <a:r>
              <a:rPr lang="en-US" dirty="0">
                <a:solidFill>
                  <a:srgbClr val="E88A66"/>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2747873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We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now</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control</a:t>
            </a:r>
            <a:r>
              <a:rPr lang="sv-SE" dirty="0">
                <a:latin typeface="Tahoma" panose="020B0604030504040204" pitchFamily="34" charset="0"/>
                <a:ea typeface="Tahoma" panose="020B0604030504040204" pitchFamily="34" charset="0"/>
                <a:cs typeface="Tahoma" panose="020B0604030504040204" pitchFamily="34" charset="0"/>
              </a:rPr>
              <a:t> the </a:t>
            </a:r>
            <a:r>
              <a:rPr lang="sv-SE" dirty="0" err="1">
                <a:latin typeface="Tahoma" panose="020B0604030504040204" pitchFamily="34" charset="0"/>
                <a:ea typeface="Tahoma" panose="020B0604030504040204" pitchFamily="34" charset="0"/>
                <a:cs typeface="Tahoma" panose="020B0604030504040204" pitchFamily="34" charset="0"/>
              </a:rPr>
              <a:t>entire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compiler</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Rounded Corners 4">
            <a:extLst>
              <a:ext uri="{FF2B5EF4-FFF2-40B4-BE49-F238E27FC236}">
                <a16:creationId xmlns:a16="http://schemas.microsoft.com/office/drawing/2014/main" id="{0DE35FEC-E51D-4D23-89AD-108A8038A15D}"/>
              </a:ext>
            </a:extLst>
          </p:cNvPr>
          <p:cNvSpPr/>
          <p:nvPr/>
        </p:nvSpPr>
        <p:spPr>
          <a:xfrm>
            <a:off x="4659085" y="2429692"/>
            <a:ext cx="6897189" cy="132556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18FA319A-E2F0-4450-AD2E-56054F89AB63}"/>
              </a:ext>
            </a:extLst>
          </p:cNvPr>
          <p:cNvSpPr/>
          <p:nvPr/>
        </p:nvSpPr>
        <p:spPr>
          <a:xfrm>
            <a:off x="5660571" y="4650378"/>
            <a:ext cx="5007428" cy="32221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CCED024-9207-43BA-AC5D-2BF7B10675D1}"/>
              </a:ext>
            </a:extLst>
          </p:cNvPr>
          <p:cNvSpPr/>
          <p:nvPr/>
        </p:nvSpPr>
        <p:spPr>
          <a:xfrm>
            <a:off x="4763588" y="2704012"/>
            <a:ext cx="2094411" cy="32221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2BB2A28-92C8-474E-A944-3DB6EB979E0D}"/>
              </a:ext>
            </a:extLst>
          </p:cNvPr>
          <p:cNvSpPr/>
          <p:nvPr/>
        </p:nvSpPr>
        <p:spPr>
          <a:xfrm>
            <a:off x="7067005" y="2704011"/>
            <a:ext cx="2094411" cy="32221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0A7A6776-1BAC-40D7-94E6-A0C1C8A5CD1A}"/>
              </a:ext>
            </a:extLst>
          </p:cNvPr>
          <p:cNvSpPr/>
          <p:nvPr/>
        </p:nvSpPr>
        <p:spPr>
          <a:xfrm>
            <a:off x="9370422" y="2704010"/>
            <a:ext cx="2094411" cy="32221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C68540AD-9EF9-464E-A70B-F5261F1D251E}"/>
              </a:ext>
            </a:extLst>
          </p:cNvPr>
          <p:cNvCxnSpPr>
            <a:cxnSpLocks/>
          </p:cNvCxnSpPr>
          <p:nvPr/>
        </p:nvCxnSpPr>
        <p:spPr>
          <a:xfrm>
            <a:off x="4763588" y="2999787"/>
            <a:ext cx="912813" cy="1952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9956354-D4C0-4A45-AFD7-FC70811CBB5C}"/>
              </a:ext>
            </a:extLst>
          </p:cNvPr>
          <p:cNvCxnSpPr>
            <a:cxnSpLocks/>
          </p:cNvCxnSpPr>
          <p:nvPr/>
        </p:nvCxnSpPr>
        <p:spPr>
          <a:xfrm flipH="1">
            <a:off x="10651626" y="2999787"/>
            <a:ext cx="813207" cy="1972808"/>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263D16E-8C98-4BC4-9349-151512D27EEC}"/>
              </a:ext>
            </a:extLst>
          </p:cNvPr>
          <p:cNvSpPr txBox="1"/>
          <p:nvPr/>
        </p:nvSpPr>
        <p:spPr>
          <a:xfrm>
            <a:off x="5219994" y="3060394"/>
            <a:ext cx="1271994" cy="523220"/>
          </a:xfrm>
          <a:prstGeom prst="rect">
            <a:avLst/>
          </a:prstGeom>
          <a:noFill/>
        </p:spPr>
        <p:txBody>
          <a:bodyPr wrap="square" rtlCol="0">
            <a:spAutoFit/>
          </a:bodyPr>
          <a:lstStyle/>
          <a:p>
            <a:pPr algn="ctr"/>
            <a:r>
              <a:rPr lang="en-US" sz="2800" i="1" dirty="0">
                <a:latin typeface="Tahoma" panose="020B0604030504040204" pitchFamily="34" charset="0"/>
                <a:ea typeface="Tahoma" panose="020B0604030504040204" pitchFamily="34" charset="0"/>
                <a:cs typeface="Tahoma" panose="020B0604030504040204" pitchFamily="34" charset="0"/>
              </a:rPr>
              <a:t>parse</a:t>
            </a:r>
          </a:p>
        </p:txBody>
      </p:sp>
      <p:sp>
        <p:nvSpPr>
          <p:cNvPr id="13" name="TextBox 12">
            <a:extLst>
              <a:ext uri="{FF2B5EF4-FFF2-40B4-BE49-F238E27FC236}">
                <a16:creationId xmlns:a16="http://schemas.microsoft.com/office/drawing/2014/main" id="{2B54ADF1-4DC1-45BA-803D-312D7ECB0F2E}"/>
              </a:ext>
            </a:extLst>
          </p:cNvPr>
          <p:cNvSpPr txBox="1"/>
          <p:nvPr/>
        </p:nvSpPr>
        <p:spPr>
          <a:xfrm>
            <a:off x="7216559" y="3060394"/>
            <a:ext cx="1799114" cy="523220"/>
          </a:xfrm>
          <a:prstGeom prst="rect">
            <a:avLst/>
          </a:prstGeom>
          <a:noFill/>
        </p:spPr>
        <p:txBody>
          <a:bodyPr wrap="square" rtlCol="0">
            <a:spAutoFit/>
          </a:bodyPr>
          <a:lstStyle/>
          <a:p>
            <a:pPr algn="ctr"/>
            <a:r>
              <a:rPr lang="en-US" sz="2800" i="1" dirty="0">
                <a:latin typeface="Tahoma" panose="020B0604030504040204" pitchFamily="34" charset="0"/>
                <a:ea typeface="Tahoma" panose="020B0604030504040204" pitchFamily="34" charset="0"/>
                <a:cs typeface="Tahoma" panose="020B0604030504040204" pitchFamily="34" charset="0"/>
              </a:rPr>
              <a:t>optimize</a:t>
            </a:r>
          </a:p>
        </p:txBody>
      </p:sp>
      <p:sp>
        <p:nvSpPr>
          <p:cNvPr id="14" name="TextBox 13">
            <a:extLst>
              <a:ext uri="{FF2B5EF4-FFF2-40B4-BE49-F238E27FC236}">
                <a16:creationId xmlns:a16="http://schemas.microsoft.com/office/drawing/2014/main" id="{D9D9B41B-2969-43B3-8338-BEE6B0B1CD63}"/>
              </a:ext>
            </a:extLst>
          </p:cNvPr>
          <p:cNvSpPr txBox="1"/>
          <p:nvPr/>
        </p:nvSpPr>
        <p:spPr>
          <a:xfrm>
            <a:off x="9513445" y="3060394"/>
            <a:ext cx="1799114" cy="523220"/>
          </a:xfrm>
          <a:prstGeom prst="rect">
            <a:avLst/>
          </a:prstGeom>
          <a:noFill/>
        </p:spPr>
        <p:txBody>
          <a:bodyPr wrap="square" rtlCol="0">
            <a:spAutoFit/>
          </a:bodyPr>
          <a:lstStyle/>
          <a:p>
            <a:pPr algn="ctr"/>
            <a:r>
              <a:rPr lang="en-US" sz="2800" i="1" dirty="0">
                <a:latin typeface="Tahoma" panose="020B0604030504040204" pitchFamily="34" charset="0"/>
                <a:ea typeface="Tahoma" panose="020B0604030504040204" pitchFamily="34" charset="0"/>
                <a:cs typeface="Tahoma" panose="020B0604030504040204" pitchFamily="34" charset="0"/>
              </a:rPr>
              <a:t>generate</a:t>
            </a:r>
          </a:p>
        </p:txBody>
      </p:sp>
      <p:sp>
        <p:nvSpPr>
          <p:cNvPr id="2" name="TextBox 1">
            <a:extLst>
              <a:ext uri="{FF2B5EF4-FFF2-40B4-BE49-F238E27FC236}">
                <a16:creationId xmlns:a16="http://schemas.microsoft.com/office/drawing/2014/main" id="{9287F9E4-6FED-4EAC-80D5-AEFBEB10CC2E}"/>
              </a:ext>
            </a:extLst>
          </p:cNvPr>
          <p:cNvSpPr txBox="1"/>
          <p:nvPr/>
        </p:nvSpPr>
        <p:spPr>
          <a:xfrm>
            <a:off x="1069567" y="2644170"/>
            <a:ext cx="2626600" cy="1569660"/>
          </a:xfrm>
          <a:prstGeom prst="rect">
            <a:avLst/>
          </a:prstGeom>
          <a:noFill/>
        </p:spPr>
        <p:txBody>
          <a:bodyPr wrap="square" rtlCol="0">
            <a:spAutoFit/>
          </a:bodyPr>
          <a:lstStyle/>
          <a:p>
            <a:r>
              <a:rPr lang="en-US" sz="2400" dirty="0">
                <a:latin typeface="Tahoma" panose="020B0604030504040204" pitchFamily="34" charset="0"/>
                <a:ea typeface="Tahoma" panose="020B0604030504040204" pitchFamily="34" charset="0"/>
                <a:cs typeface="Tahoma" panose="020B0604030504040204" pitchFamily="34" charset="0"/>
              </a:rPr>
              <a:t>Slogan:</a:t>
            </a:r>
          </a:p>
          <a:p>
            <a:endParaRPr lang="en-US" sz="2400" dirty="0">
              <a:latin typeface="Tahoma" panose="020B0604030504040204" pitchFamily="34" charset="0"/>
              <a:ea typeface="Tahoma" panose="020B0604030504040204" pitchFamily="34" charset="0"/>
              <a:cs typeface="Tahoma" panose="020B0604030504040204" pitchFamily="34" charset="0"/>
            </a:endParaRPr>
          </a:p>
          <a:p>
            <a:r>
              <a:rPr lang="en-US" sz="2400" i="1" dirty="0">
                <a:latin typeface="Tahoma" panose="020B0604030504040204" pitchFamily="34" charset="0"/>
                <a:ea typeface="Tahoma" panose="020B0604030504040204" pitchFamily="34" charset="0"/>
                <a:cs typeface="Tahoma" panose="020B0604030504040204" pitchFamily="34" charset="0"/>
              </a:rPr>
              <a:t>“Democratizing compiler writing”</a:t>
            </a:r>
          </a:p>
        </p:txBody>
      </p:sp>
    </p:spTree>
    <p:extLst>
      <p:ext uri="{BB962C8B-B14F-4D97-AF65-F5344CB8AC3E}">
        <p14:creationId xmlns:p14="http://schemas.microsoft.com/office/powerpoint/2010/main" val="38547666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End </a:t>
            </a:r>
            <a:r>
              <a:rPr lang="sv-SE" dirty="0" err="1">
                <a:latin typeface="Tahoma" panose="020B0604030504040204" pitchFamily="34" charset="0"/>
                <a:ea typeface="Tahoma" panose="020B0604030504040204" pitchFamily="34" charset="0"/>
                <a:cs typeface="Tahoma" panose="020B0604030504040204" pitchFamily="34" charset="0"/>
              </a:rPr>
              <a:t>result</a:t>
            </a:r>
            <a:r>
              <a:rPr lang="sv-SE" dirty="0">
                <a:latin typeface="Tahoma" panose="020B0604030504040204" pitchFamily="34" charset="0"/>
                <a:ea typeface="Tahoma" panose="020B0604030504040204" pitchFamily="34" charset="0"/>
                <a:cs typeface="Tahoma" panose="020B0604030504040204" pitchFamily="34" charset="0"/>
              </a:rPr>
              <a:t>: a </a:t>
            </a:r>
            <a:r>
              <a:rPr lang="sv-SE" dirty="0" err="1">
                <a:latin typeface="Tahoma" panose="020B0604030504040204" pitchFamily="34" charset="0"/>
                <a:ea typeface="Tahoma" panose="020B0604030504040204" pitchFamily="34" charset="0"/>
                <a:cs typeface="Tahoma" panose="020B0604030504040204" pitchFamily="34" charset="0"/>
              </a:rPr>
              <a:t>truly</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extensible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language</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F33C5CA1-A07D-4569-932A-4C1AE6FA625C}"/>
              </a:ext>
            </a:extLst>
          </p:cNvPr>
          <p:cNvSpPr>
            <a:spLocks noGrp="1"/>
          </p:cNvSpPr>
          <p:nvPr>
            <p:ph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Perhaps more importantly: a language that’s not limited by what we know we need </a:t>
            </a:r>
            <a:r>
              <a:rPr lang="en-US" i="1" dirty="0">
                <a:latin typeface="Tahoma" panose="020B0604030504040204" pitchFamily="34" charset="0"/>
                <a:ea typeface="Tahoma" panose="020B0604030504040204" pitchFamily="34" charset="0"/>
                <a:cs typeface="Tahoma" panose="020B0604030504040204" pitchFamily="34" charset="0"/>
              </a:rPr>
              <a:t>now</a:t>
            </a:r>
          </a:p>
          <a:p>
            <a:r>
              <a:rPr lang="en-US" dirty="0">
                <a:latin typeface="Tahoma" panose="020B0604030504040204" pitchFamily="34" charset="0"/>
                <a:ea typeface="Tahoma" panose="020B0604030504040204" pitchFamily="34" charset="0"/>
                <a:cs typeface="Tahoma" panose="020B0604030504040204" pitchFamily="34" charset="0"/>
              </a:rPr>
              <a:t>Allow for the necessary growth/adaption tomorrow</a:t>
            </a:r>
          </a:p>
          <a:p>
            <a:r>
              <a:rPr lang="en-US" dirty="0">
                <a:latin typeface="Tahoma" panose="020B0604030504040204" pitchFamily="34" charset="0"/>
                <a:ea typeface="Tahoma" panose="020B0604030504040204" pitchFamily="34" charset="0"/>
                <a:cs typeface="Tahoma" panose="020B0604030504040204" pitchFamily="34" charset="0"/>
              </a:rPr>
              <a:t>Doing this in a lexically scoped, modular, hygienic way</a:t>
            </a:r>
          </a:p>
          <a:p>
            <a:pPr lvl="1"/>
            <a:r>
              <a:rPr lang="en-US" dirty="0">
                <a:latin typeface="Tahoma" panose="020B0604030504040204" pitchFamily="34" charset="0"/>
                <a:ea typeface="Tahoma" panose="020B0604030504040204" pitchFamily="34" charset="0"/>
                <a:cs typeface="Tahoma" panose="020B0604030504040204" pitchFamily="34" charset="0"/>
              </a:rPr>
              <a:t>Will there be fragmentation? Yes.</a:t>
            </a:r>
          </a:p>
          <a:p>
            <a:pPr lvl="1"/>
            <a:r>
              <a:rPr lang="en-US" dirty="0">
                <a:latin typeface="Tahoma" panose="020B0604030504040204" pitchFamily="34" charset="0"/>
                <a:ea typeface="Tahoma" panose="020B0604030504040204" pitchFamily="34" charset="0"/>
                <a:cs typeface="Tahoma" panose="020B0604030504040204" pitchFamily="34" charset="0"/>
              </a:rPr>
              <a:t>But I think it’ll be “worth it” in terms of community utility</a:t>
            </a:r>
          </a:p>
          <a:p>
            <a:r>
              <a:rPr lang="en-US" dirty="0">
                <a:latin typeface="Tahoma" panose="020B0604030504040204" pitchFamily="34" charset="0"/>
                <a:ea typeface="Tahoma" panose="020B0604030504040204" pitchFamily="34" charset="0"/>
                <a:cs typeface="Tahoma" panose="020B0604030504040204" pitchFamily="34" charset="0"/>
              </a:rPr>
              <a:t>Fulfilling the promise of true Perl 6 extensibility</a:t>
            </a:r>
          </a:p>
        </p:txBody>
      </p:sp>
    </p:spTree>
    <p:extLst>
      <p:ext uri="{BB962C8B-B14F-4D97-AF65-F5344CB8AC3E}">
        <p14:creationId xmlns:p14="http://schemas.microsoft.com/office/powerpoint/2010/main" val="407125793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Goodbye</a:t>
            </a:r>
            <a:r>
              <a:rPr lang="sv-SE" dirty="0">
                <a:latin typeface="Tahoma" panose="020B0604030504040204" pitchFamily="34" charset="0"/>
                <a:ea typeface="Tahoma" panose="020B0604030504040204" pitchFamily="34" charset="0"/>
                <a:cs typeface="Tahoma" panose="020B0604030504040204" pitchFamily="34" charset="0"/>
              </a:rPr>
              <a:t> 007</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Text Placeholder 1">
            <a:extLst>
              <a:ext uri="{FF2B5EF4-FFF2-40B4-BE49-F238E27FC236}">
                <a16:creationId xmlns:a16="http://schemas.microsoft.com/office/drawing/2014/main" id="{A002DA7C-5E05-4091-82BF-006C311C1F55}"/>
              </a:ext>
            </a:extLst>
          </p:cNvPr>
          <p:cNvSpPr>
            <a:spLocks noGrp="1"/>
          </p:cNvSpPr>
          <p:nvPr>
            <p:ph type="body" idx="1"/>
          </p:nvPr>
        </p:nvSpPr>
        <p:spPr/>
        <p:txBody>
          <a:bodyPr/>
          <a:lstStyle/>
          <a:p>
            <a:r>
              <a:rPr lang="en-US" dirty="0"/>
              <a:t>hello Alma</a:t>
            </a:r>
          </a:p>
        </p:txBody>
      </p:sp>
    </p:spTree>
    <p:extLst>
      <p:ext uri="{BB962C8B-B14F-4D97-AF65-F5344CB8AC3E}">
        <p14:creationId xmlns:p14="http://schemas.microsoft.com/office/powerpoint/2010/main" val="2653870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Thank</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you</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Text Placeholder 1">
            <a:extLst>
              <a:ext uri="{FF2B5EF4-FFF2-40B4-BE49-F238E27FC236}">
                <a16:creationId xmlns:a16="http://schemas.microsoft.com/office/drawing/2014/main" id="{F60EAC50-668C-4B9F-8538-8D62985F4B1F}"/>
              </a:ext>
            </a:extLst>
          </p:cNvPr>
          <p:cNvSpPr>
            <a:spLocks noGrp="1"/>
          </p:cNvSpPr>
          <p:nvPr>
            <p:ph type="body" idx="1"/>
          </p:nvPr>
        </p:nvSpPr>
        <p:spPr/>
        <p:txBody>
          <a:bodyPr/>
          <a:lstStyle/>
          <a:p>
            <a:r>
              <a:rPr lang="en-US" dirty="0"/>
              <a:t>questions, queries, qualms, quibbles?</a:t>
            </a:r>
          </a:p>
        </p:txBody>
      </p:sp>
    </p:spTree>
    <p:extLst>
      <p:ext uri="{BB962C8B-B14F-4D97-AF65-F5344CB8AC3E}">
        <p14:creationId xmlns:p14="http://schemas.microsoft.com/office/powerpoint/2010/main" val="2517499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The </a:t>
            </a:r>
            <a:r>
              <a:rPr lang="sv-SE" dirty="0" err="1">
                <a:latin typeface="Tahoma" panose="020B0604030504040204" pitchFamily="34" charset="0"/>
                <a:ea typeface="Tahoma" panose="020B0604030504040204" pitchFamily="34" charset="0"/>
                <a:cs typeface="Tahoma" panose="020B0604030504040204" pitchFamily="34" charset="0"/>
              </a:rPr>
              <a:t>things</a:t>
            </a:r>
            <a:r>
              <a:rPr lang="sv-SE" dirty="0">
                <a:latin typeface="Tahoma" panose="020B0604030504040204" pitchFamily="34" charset="0"/>
                <a:ea typeface="Tahoma" panose="020B0604030504040204" pitchFamily="34" charset="0"/>
                <a:cs typeface="Tahoma" panose="020B0604030504040204" pitchFamily="34" charset="0"/>
              </a:rPr>
              <a:t> I like </a:t>
            </a:r>
            <a:r>
              <a:rPr lang="sv-SE" dirty="0" err="1">
                <a:latin typeface="Tahoma" panose="020B0604030504040204" pitchFamily="34" charset="0"/>
                <a:ea typeface="Tahoma" panose="020B0604030504040204" pitchFamily="34" charset="0"/>
                <a:cs typeface="Tahoma" panose="020B0604030504040204" pitchFamily="34" charset="0"/>
              </a:rPr>
              <a:t>that</a:t>
            </a:r>
            <a:r>
              <a:rPr lang="sv-SE" dirty="0">
                <a:latin typeface="Tahoma" panose="020B0604030504040204" pitchFamily="34" charset="0"/>
                <a:ea typeface="Tahoma" panose="020B0604030504040204" pitchFamily="34" charset="0"/>
                <a:cs typeface="Tahoma" panose="020B0604030504040204" pitchFamily="34" charset="0"/>
              </a:rPr>
              <a:t> got </a:t>
            </a:r>
            <a:r>
              <a:rPr lang="sv-SE" dirty="0" err="1">
                <a:latin typeface="Tahoma" panose="020B0604030504040204" pitchFamily="34" charset="0"/>
                <a:ea typeface="Tahoma" panose="020B0604030504040204" pitchFamily="34" charset="0"/>
                <a:cs typeface="Tahoma" panose="020B0604030504040204" pitchFamily="34" charset="0"/>
              </a:rPr>
              <a:t>me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here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today</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C3AD83FE-C5A8-490D-8AC7-3DDA2A87C217}"/>
              </a:ext>
            </a:extLst>
          </p:cNvPr>
          <p:cNvSpPr>
            <a:spLocks noGrp="1"/>
          </p:cNvSpPr>
          <p:nvPr>
            <p:ph idx="1"/>
          </p:nvPr>
        </p:nvSpPr>
        <p:spPr/>
        <p:txBody>
          <a:bodyPr/>
          <a:lstStyle/>
          <a:p>
            <a:r>
              <a:rPr lang="en-GB" b="1" dirty="0"/>
              <a:t>Nomic</a:t>
            </a:r>
            <a:r>
              <a:rPr lang="en-GB" dirty="0"/>
              <a:t> – a game where a move means changing the rules</a:t>
            </a:r>
          </a:p>
          <a:p>
            <a:r>
              <a:rPr lang="en-GB" b="1" dirty="0"/>
              <a:t>GGE</a:t>
            </a:r>
            <a:r>
              <a:rPr lang="en-GB" dirty="0"/>
              <a:t> – a grammar engine written in Perl 6</a:t>
            </a:r>
          </a:p>
          <a:p>
            <a:r>
              <a:rPr lang="en-GB" b="1" dirty="0"/>
              <a:t>YAPSI</a:t>
            </a:r>
            <a:r>
              <a:rPr lang="en-GB" dirty="0"/>
              <a:t> – a Perl 6 implementation in pure Perl 6</a:t>
            </a:r>
          </a:p>
          <a:p>
            <a:r>
              <a:rPr lang="en-GB" b="1" dirty="0"/>
              <a:t>ipso</a:t>
            </a:r>
            <a:r>
              <a:rPr lang="en-GB" dirty="0"/>
              <a:t> – a metacircular Lisp evaluator</a:t>
            </a:r>
          </a:p>
          <a:p>
            <a:r>
              <a:rPr lang="en-GB" b="1" dirty="0"/>
              <a:t>Quines</a:t>
            </a:r>
            <a:r>
              <a:rPr lang="en-GB" dirty="0"/>
              <a:t> – programs that print themselves</a:t>
            </a:r>
          </a:p>
          <a:p>
            <a:r>
              <a:rPr lang="en-GB" b="1" dirty="0" err="1"/>
              <a:t>Autopuns</a:t>
            </a:r>
            <a:r>
              <a:rPr lang="en-GB" dirty="0"/>
              <a:t> – jokes that exploit the use/mention distinction</a:t>
            </a:r>
          </a:p>
          <a:p>
            <a:r>
              <a:rPr lang="en-GB" b="1" dirty="0"/>
              <a:t>Fractals</a:t>
            </a:r>
            <a:r>
              <a:rPr lang="en-GB" dirty="0"/>
              <a:t> – they’re just cool, and contain themselves</a:t>
            </a:r>
          </a:p>
          <a:p>
            <a:r>
              <a:rPr lang="en-GB" b="1" dirty="0"/>
              <a:t>Self-reference</a:t>
            </a:r>
            <a:r>
              <a:rPr lang="en-GB" dirty="0"/>
              <a:t> in general – this talk is really about itself, for example</a:t>
            </a:r>
            <a:endParaRPr lang="en-US" dirty="0"/>
          </a:p>
        </p:txBody>
      </p:sp>
    </p:spTree>
    <p:extLst>
      <p:ext uri="{BB962C8B-B14F-4D97-AF65-F5344CB8AC3E}">
        <p14:creationId xmlns:p14="http://schemas.microsoft.com/office/powerpoint/2010/main" val="24990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Russian</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dolls</a:t>
            </a:r>
            <a:endParaRPr lang="LID4096"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289B3108-B945-4EDE-B5F7-B328A45CB44F}"/>
              </a:ext>
            </a:extLst>
          </p:cNvPr>
          <p:cNvPicPr>
            <a:picLocks noChangeAspect="1"/>
          </p:cNvPicPr>
          <p:nvPr/>
        </p:nvPicPr>
        <p:blipFill>
          <a:blip r:embed="rId2"/>
          <a:stretch>
            <a:fillRect/>
          </a:stretch>
        </p:blipFill>
        <p:spPr>
          <a:xfrm>
            <a:off x="345441" y="1993741"/>
            <a:ext cx="5915380" cy="4245928"/>
          </a:xfrm>
          <a:prstGeom prst="rect">
            <a:avLst/>
          </a:prstGeom>
        </p:spPr>
      </p:pic>
      <p:pic>
        <p:nvPicPr>
          <p:cNvPr id="5" name="Picture 4">
            <a:extLst>
              <a:ext uri="{FF2B5EF4-FFF2-40B4-BE49-F238E27FC236}">
                <a16:creationId xmlns:a16="http://schemas.microsoft.com/office/drawing/2014/main" id="{B9CBAF95-5B68-46C5-BB0A-F7C8C6516D62}"/>
              </a:ext>
            </a:extLst>
          </p:cNvPr>
          <p:cNvPicPr>
            <a:picLocks noChangeAspect="1"/>
          </p:cNvPicPr>
          <p:nvPr/>
        </p:nvPicPr>
        <p:blipFill>
          <a:blip r:embed="rId3"/>
          <a:stretch>
            <a:fillRect/>
          </a:stretch>
        </p:blipFill>
        <p:spPr>
          <a:xfrm>
            <a:off x="10488290" y="4116705"/>
            <a:ext cx="1373509" cy="2376170"/>
          </a:xfrm>
          <a:prstGeom prst="rect">
            <a:avLst/>
          </a:prstGeom>
        </p:spPr>
      </p:pic>
      <p:sp>
        <p:nvSpPr>
          <p:cNvPr id="6" name="Speech Bubble: Oval 5">
            <a:extLst>
              <a:ext uri="{FF2B5EF4-FFF2-40B4-BE49-F238E27FC236}">
                <a16:creationId xmlns:a16="http://schemas.microsoft.com/office/drawing/2014/main" id="{753D0E34-C842-4114-A850-6DC8FF09CB08}"/>
              </a:ext>
            </a:extLst>
          </p:cNvPr>
          <p:cNvSpPr/>
          <p:nvPr/>
        </p:nvSpPr>
        <p:spPr>
          <a:xfrm flipH="1">
            <a:off x="7223760" y="1534161"/>
            <a:ext cx="4206240" cy="2739072"/>
          </a:xfrm>
          <a:prstGeom prst="wedgeEllipseCallou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Tahoma" panose="020B0604030504040204" pitchFamily="34" charset="0"/>
                <a:ea typeface="Tahoma" panose="020B0604030504040204" pitchFamily="34" charset="0"/>
                <a:cs typeface="Tahoma" panose="020B0604030504040204" pitchFamily="34" charset="0"/>
              </a:rPr>
              <a:t>I hate </a:t>
            </a:r>
            <a:r>
              <a:rPr lang="az-Cyrl-AZ" sz="3200" dirty="0">
                <a:latin typeface="Tahoma" panose="020B0604030504040204" pitchFamily="34" charset="0"/>
                <a:ea typeface="Tahoma" panose="020B0604030504040204" pitchFamily="34" charset="0"/>
                <a:cs typeface="Tahoma" panose="020B0604030504040204" pitchFamily="34" charset="0"/>
              </a:rPr>
              <a:t>матрешки</a:t>
            </a:r>
            <a:r>
              <a:rPr lang="en-US" sz="3200" dirty="0">
                <a:latin typeface="Tahoma" panose="020B0604030504040204" pitchFamily="34" charset="0"/>
                <a:ea typeface="Tahoma" panose="020B0604030504040204" pitchFamily="34" charset="0"/>
                <a:cs typeface="Tahoma" panose="020B0604030504040204" pitchFamily="34" charset="0"/>
              </a:rPr>
              <a:t>!</a:t>
            </a:r>
          </a:p>
          <a:p>
            <a:pPr algn="ctr"/>
            <a:r>
              <a:rPr lang="en-US" sz="3200" dirty="0">
                <a:latin typeface="Tahoma" panose="020B0604030504040204" pitchFamily="34" charset="0"/>
                <a:ea typeface="Tahoma" panose="020B0604030504040204" pitchFamily="34" charset="0"/>
                <a:cs typeface="Tahoma" panose="020B0604030504040204" pitchFamily="34" charset="0"/>
              </a:rPr>
              <a:t>They’re so full of themselves!</a:t>
            </a:r>
          </a:p>
        </p:txBody>
      </p:sp>
    </p:spTree>
    <p:extLst>
      <p:ext uri="{BB962C8B-B14F-4D97-AF65-F5344CB8AC3E}">
        <p14:creationId xmlns:p14="http://schemas.microsoft.com/office/powerpoint/2010/main" val="369150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CF87B1-B046-498A-89B4-279BB362077E}"/>
              </a:ext>
            </a:extLst>
          </p:cNvPr>
          <p:cNvPicPr>
            <a:picLocks noChangeAspect="1"/>
          </p:cNvPicPr>
          <p:nvPr/>
        </p:nvPicPr>
        <p:blipFill>
          <a:blip r:embed="rId2"/>
          <a:stretch>
            <a:fillRect/>
          </a:stretch>
        </p:blipFill>
        <p:spPr>
          <a:xfrm>
            <a:off x="1737360" y="131817"/>
            <a:ext cx="6888480" cy="6594366"/>
          </a:xfrm>
          <a:prstGeom prst="rect">
            <a:avLst/>
          </a:prstGeom>
        </p:spPr>
      </p:pic>
      <p:sp>
        <p:nvSpPr>
          <p:cNvPr id="9" name="Title 3">
            <a:extLst>
              <a:ext uri="{FF2B5EF4-FFF2-40B4-BE49-F238E27FC236}">
                <a16:creationId xmlns:a16="http://schemas.microsoft.com/office/drawing/2014/main" id="{B564F6A8-B752-46AE-963E-5BEE8453788C}"/>
              </a:ext>
            </a:extLst>
          </p:cNvPr>
          <p:cNvSpPr txBox="1">
            <a:spLocks/>
          </p:cNvSpPr>
          <p:nvPr/>
        </p:nvSpPr>
        <p:spPr>
          <a:xfrm rot="16200000">
            <a:off x="-1282859" y="3332275"/>
            <a:ext cx="4521201"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dirty="0" err="1">
                <a:latin typeface="Tahoma" panose="020B0604030504040204" pitchFamily="34" charset="0"/>
                <a:ea typeface="Tahoma" panose="020B0604030504040204" pitchFamily="34" charset="0"/>
                <a:cs typeface="Tahoma" panose="020B0604030504040204" pitchFamily="34" charset="0"/>
              </a:rPr>
              <a:t>Lisp</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Metacircular</a:t>
            </a:r>
            <a:endParaRPr lang="sv-SE" dirty="0">
              <a:latin typeface="Tahoma" panose="020B0604030504040204" pitchFamily="34" charset="0"/>
              <a:ea typeface="Tahoma" panose="020B0604030504040204" pitchFamily="34" charset="0"/>
              <a:cs typeface="Tahoma" panose="020B0604030504040204" pitchFamily="34" charset="0"/>
            </a:endParaRPr>
          </a:p>
          <a:p>
            <a:r>
              <a:rPr lang="sv-SE" dirty="0" err="1">
                <a:latin typeface="Tahoma" panose="020B0604030504040204" pitchFamily="34" charset="0"/>
                <a:ea typeface="Tahoma" panose="020B0604030504040204" pitchFamily="34" charset="0"/>
                <a:cs typeface="Tahoma" panose="020B0604030504040204" pitchFamily="34" charset="0"/>
              </a:rPr>
              <a:t>Evaluator</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10" name="TextBox 9">
            <a:extLst>
              <a:ext uri="{FF2B5EF4-FFF2-40B4-BE49-F238E27FC236}">
                <a16:creationId xmlns:a16="http://schemas.microsoft.com/office/drawing/2014/main" id="{78C60364-82BF-4916-B257-0F4669B556F1}"/>
              </a:ext>
            </a:extLst>
          </p:cNvPr>
          <p:cNvSpPr txBox="1"/>
          <p:nvPr/>
        </p:nvSpPr>
        <p:spPr>
          <a:xfrm>
            <a:off x="7924800" y="487680"/>
            <a:ext cx="3952240" cy="646331"/>
          </a:xfrm>
          <a:prstGeom prst="rect">
            <a:avLst/>
          </a:prstGeom>
          <a:noFill/>
        </p:spPr>
        <p:txBody>
          <a:bodyPr wrap="square" rtlCol="0">
            <a:spAutoFit/>
          </a:bodyPr>
          <a:lstStyle/>
          <a:p>
            <a:r>
              <a:rPr lang="en-US" dirty="0"/>
              <a:t>“Maxwell’s Equations of software”</a:t>
            </a:r>
          </a:p>
          <a:p>
            <a:r>
              <a:rPr lang="en-US" dirty="0"/>
              <a:t>						– Alan Kay</a:t>
            </a:r>
          </a:p>
        </p:txBody>
      </p:sp>
      <p:pic>
        <p:nvPicPr>
          <p:cNvPr id="3" name="Picture 2">
            <a:extLst>
              <a:ext uri="{FF2B5EF4-FFF2-40B4-BE49-F238E27FC236}">
                <a16:creationId xmlns:a16="http://schemas.microsoft.com/office/drawing/2014/main" id="{8601ED8A-F2A3-4A04-A23E-D62632EC7E6C}"/>
              </a:ext>
            </a:extLst>
          </p:cNvPr>
          <p:cNvPicPr>
            <a:picLocks noChangeAspect="1"/>
          </p:cNvPicPr>
          <p:nvPr/>
        </p:nvPicPr>
        <p:blipFill>
          <a:blip r:embed="rId3"/>
          <a:stretch>
            <a:fillRect/>
          </a:stretch>
        </p:blipFill>
        <p:spPr>
          <a:xfrm>
            <a:off x="10058400" y="4429860"/>
            <a:ext cx="1371600" cy="2139696"/>
          </a:xfrm>
          <a:prstGeom prst="rect">
            <a:avLst/>
          </a:prstGeom>
        </p:spPr>
      </p:pic>
      <p:sp>
        <p:nvSpPr>
          <p:cNvPr id="11" name="Speech Bubble: Oval 10">
            <a:extLst>
              <a:ext uri="{FF2B5EF4-FFF2-40B4-BE49-F238E27FC236}">
                <a16:creationId xmlns:a16="http://schemas.microsoft.com/office/drawing/2014/main" id="{0EBC4FC6-B0FC-476A-A48E-146DC39ECE82}"/>
              </a:ext>
            </a:extLst>
          </p:cNvPr>
          <p:cNvSpPr/>
          <p:nvPr/>
        </p:nvSpPr>
        <p:spPr>
          <a:xfrm flipH="1">
            <a:off x="7223760" y="1534161"/>
            <a:ext cx="4206240" cy="2739072"/>
          </a:xfrm>
          <a:prstGeom prst="wedgeEllipseCallou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Tahoma" panose="020B0604030504040204" pitchFamily="34" charset="0"/>
                <a:ea typeface="Tahoma" panose="020B0604030504040204" pitchFamily="34" charset="0"/>
                <a:cs typeface="Tahoma" panose="020B0604030504040204" pitchFamily="34" charset="0"/>
              </a:rPr>
              <a:t>Holy McCarthy!</a:t>
            </a:r>
          </a:p>
          <a:p>
            <a:pPr algn="ctr"/>
            <a:r>
              <a:rPr lang="en-US" sz="3200" dirty="0">
                <a:latin typeface="Tahoma" panose="020B0604030504040204" pitchFamily="34" charset="0"/>
                <a:ea typeface="Tahoma" panose="020B0604030504040204" pitchFamily="34" charset="0"/>
                <a:cs typeface="Tahoma" panose="020B0604030504040204" pitchFamily="34" charset="0"/>
              </a:rPr>
              <a:t>That’s so elegant…</a:t>
            </a:r>
          </a:p>
        </p:txBody>
      </p:sp>
    </p:spTree>
    <p:extLst>
      <p:ext uri="{BB962C8B-B14F-4D97-AF65-F5344CB8AC3E}">
        <p14:creationId xmlns:p14="http://schemas.microsoft.com/office/powerpoint/2010/main" val="3626235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BEAE8"/>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Drake </a:t>
            </a:r>
            <a:r>
              <a:rPr lang="sv-SE" dirty="0" err="1">
                <a:latin typeface="Tahoma" panose="020B0604030504040204" pitchFamily="34" charset="0"/>
                <a:ea typeface="Tahoma" panose="020B0604030504040204" pitchFamily="34" charset="0"/>
                <a:cs typeface="Tahoma" panose="020B0604030504040204" pitchFamily="34" charset="0"/>
              </a:rPr>
              <a:t>equation</a:t>
            </a:r>
            <a:endParaRPr lang="LID4096" dirty="0">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67ACBDD9-3008-4288-A81A-811DBE0EE523}"/>
              </a:ext>
            </a:extLst>
          </p:cNvPr>
          <p:cNvPicPr>
            <a:picLocks noChangeAspect="1"/>
          </p:cNvPicPr>
          <p:nvPr/>
        </p:nvPicPr>
        <p:blipFill>
          <a:blip r:embed="rId2"/>
          <a:stretch>
            <a:fillRect/>
          </a:stretch>
        </p:blipFill>
        <p:spPr>
          <a:xfrm>
            <a:off x="1699708" y="2214880"/>
            <a:ext cx="8792584" cy="1046480"/>
          </a:xfrm>
          <a:prstGeom prst="rect">
            <a:avLst/>
          </a:prstGeom>
        </p:spPr>
      </p:pic>
      <p:cxnSp>
        <p:nvCxnSpPr>
          <p:cNvPr id="6" name="Connector: Elbow 5">
            <a:extLst>
              <a:ext uri="{FF2B5EF4-FFF2-40B4-BE49-F238E27FC236}">
                <a16:creationId xmlns:a16="http://schemas.microsoft.com/office/drawing/2014/main" id="{19CAD55F-034A-4B6E-9AA1-66A3837CD14A}"/>
              </a:ext>
            </a:extLst>
          </p:cNvPr>
          <p:cNvCxnSpPr/>
          <p:nvPr/>
        </p:nvCxnSpPr>
        <p:spPr>
          <a:xfrm>
            <a:off x="3667125" y="3429000"/>
            <a:ext cx="6143625" cy="3063875"/>
          </a:xfrm>
          <a:prstGeom prst="bentConnector3">
            <a:avLst>
              <a:gd name="adj1" fmla="val 233"/>
            </a:avLst>
          </a:prstGeom>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4EBDAB54-0C0F-4568-9F9C-8024F5B85F68}"/>
              </a:ext>
            </a:extLst>
          </p:cNvPr>
          <p:cNvCxnSpPr/>
          <p:nvPr/>
        </p:nvCxnSpPr>
        <p:spPr>
          <a:xfrm>
            <a:off x="4914900" y="3429000"/>
            <a:ext cx="4886325" cy="2609850"/>
          </a:xfrm>
          <a:prstGeom prst="bentConnector3">
            <a:avLst>
              <a:gd name="adj1" fmla="val -97"/>
            </a:avLst>
          </a:prstGeom>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AB192EF-C307-450C-B4F5-D4470BA1CE3B}"/>
              </a:ext>
            </a:extLst>
          </p:cNvPr>
          <p:cNvCxnSpPr/>
          <p:nvPr/>
        </p:nvCxnSpPr>
        <p:spPr>
          <a:xfrm>
            <a:off x="5962650" y="3429000"/>
            <a:ext cx="3848100" cy="2211647"/>
          </a:xfrm>
          <a:prstGeom prst="bentConnector3">
            <a:avLst>
              <a:gd name="adj1" fmla="val -248"/>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6DBD98A-1B9B-4519-930A-927415CF024B}"/>
              </a:ext>
            </a:extLst>
          </p:cNvPr>
          <p:cNvCxnSpPr>
            <a:cxnSpLocks/>
          </p:cNvCxnSpPr>
          <p:nvPr/>
        </p:nvCxnSpPr>
        <p:spPr>
          <a:xfrm>
            <a:off x="7096125" y="3429000"/>
            <a:ext cx="2705100" cy="1723361"/>
          </a:xfrm>
          <a:prstGeom prst="bentConnector3">
            <a:avLst>
              <a:gd name="adj1" fmla="val 0"/>
            </a:avLst>
          </a:prstGeom>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3667BEB-0410-469B-B416-4FF5BE0DA30E}"/>
              </a:ext>
            </a:extLst>
          </p:cNvPr>
          <p:cNvCxnSpPr>
            <a:cxnSpLocks/>
          </p:cNvCxnSpPr>
          <p:nvPr/>
        </p:nvCxnSpPr>
        <p:spPr>
          <a:xfrm>
            <a:off x="8029575" y="3429000"/>
            <a:ext cx="1771650" cy="1247775"/>
          </a:xfrm>
          <a:prstGeom prst="bentConnector3">
            <a:avLst>
              <a:gd name="adj1" fmla="val 0"/>
            </a:avLst>
          </a:prstGeom>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13E41FD-5D0D-4E21-AD72-2524AF2AD7B8}"/>
              </a:ext>
            </a:extLst>
          </p:cNvPr>
          <p:cNvCxnSpPr>
            <a:cxnSpLocks/>
          </p:cNvCxnSpPr>
          <p:nvPr/>
        </p:nvCxnSpPr>
        <p:spPr>
          <a:xfrm rot="16200000" flipH="1">
            <a:off x="9004299" y="3416298"/>
            <a:ext cx="860429" cy="752478"/>
          </a:xfrm>
          <a:prstGeom prst="bentConnector3">
            <a:avLst>
              <a:gd name="adj1" fmla="val 100922"/>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FB6975-ADC3-4349-A84E-9054B9601E52}"/>
              </a:ext>
            </a:extLst>
          </p:cNvPr>
          <p:cNvCxnSpPr>
            <a:cxnSpLocks/>
          </p:cNvCxnSpPr>
          <p:nvPr/>
        </p:nvCxnSpPr>
        <p:spPr>
          <a:xfrm>
            <a:off x="10020300" y="3261360"/>
            <a:ext cx="0" cy="28194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BFF75B8-5465-4EAF-9618-EB0E3A1B4C22}"/>
              </a:ext>
            </a:extLst>
          </p:cNvPr>
          <p:cNvSpPr txBox="1"/>
          <p:nvPr/>
        </p:nvSpPr>
        <p:spPr>
          <a:xfrm>
            <a:off x="9944103" y="6323598"/>
            <a:ext cx="2247897" cy="338554"/>
          </a:xfrm>
          <a:prstGeom prst="rect">
            <a:avLst/>
          </a:prstGeom>
          <a:noFill/>
        </p:spPr>
        <p:txBody>
          <a:bodyPr wrap="squar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stars</a:t>
            </a:r>
          </a:p>
        </p:txBody>
      </p:sp>
      <p:sp>
        <p:nvSpPr>
          <p:cNvPr id="30" name="TextBox 29">
            <a:extLst>
              <a:ext uri="{FF2B5EF4-FFF2-40B4-BE49-F238E27FC236}">
                <a16:creationId xmlns:a16="http://schemas.microsoft.com/office/drawing/2014/main" id="{EBEBE536-54C0-45A9-BCFD-CA518AFDB43A}"/>
              </a:ext>
            </a:extLst>
          </p:cNvPr>
          <p:cNvSpPr txBox="1"/>
          <p:nvPr/>
        </p:nvSpPr>
        <p:spPr>
          <a:xfrm>
            <a:off x="9944103" y="5869573"/>
            <a:ext cx="2247897" cy="338554"/>
          </a:xfrm>
          <a:prstGeom prst="rect">
            <a:avLst/>
          </a:prstGeom>
          <a:noFill/>
        </p:spPr>
        <p:txBody>
          <a:bodyPr wrap="squar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planets</a:t>
            </a:r>
          </a:p>
        </p:txBody>
      </p:sp>
      <p:sp>
        <p:nvSpPr>
          <p:cNvPr id="31" name="TextBox 30">
            <a:extLst>
              <a:ext uri="{FF2B5EF4-FFF2-40B4-BE49-F238E27FC236}">
                <a16:creationId xmlns:a16="http://schemas.microsoft.com/office/drawing/2014/main" id="{E7943D9D-2949-449B-8556-50F8A1F6DE78}"/>
              </a:ext>
            </a:extLst>
          </p:cNvPr>
          <p:cNvSpPr txBox="1"/>
          <p:nvPr/>
        </p:nvSpPr>
        <p:spPr>
          <a:xfrm>
            <a:off x="9944103" y="5415548"/>
            <a:ext cx="2247897" cy="338554"/>
          </a:xfrm>
          <a:prstGeom prst="rect">
            <a:avLst/>
          </a:prstGeom>
          <a:noFill/>
        </p:spPr>
        <p:txBody>
          <a:bodyPr wrap="squar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support for life</a:t>
            </a:r>
          </a:p>
        </p:txBody>
      </p:sp>
      <p:sp>
        <p:nvSpPr>
          <p:cNvPr id="32" name="TextBox 31">
            <a:extLst>
              <a:ext uri="{FF2B5EF4-FFF2-40B4-BE49-F238E27FC236}">
                <a16:creationId xmlns:a16="http://schemas.microsoft.com/office/drawing/2014/main" id="{53F23358-366D-4BE3-BD3C-FB93BC58371E}"/>
              </a:ext>
            </a:extLst>
          </p:cNvPr>
          <p:cNvSpPr txBox="1"/>
          <p:nvPr/>
        </p:nvSpPr>
        <p:spPr>
          <a:xfrm>
            <a:off x="9944103" y="4961523"/>
            <a:ext cx="2247897" cy="338554"/>
          </a:xfrm>
          <a:prstGeom prst="rect">
            <a:avLst/>
          </a:prstGeom>
          <a:noFill/>
        </p:spPr>
        <p:txBody>
          <a:bodyPr wrap="squar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actual life</a:t>
            </a:r>
          </a:p>
        </p:txBody>
      </p:sp>
      <p:sp>
        <p:nvSpPr>
          <p:cNvPr id="33" name="TextBox 32">
            <a:extLst>
              <a:ext uri="{FF2B5EF4-FFF2-40B4-BE49-F238E27FC236}">
                <a16:creationId xmlns:a16="http://schemas.microsoft.com/office/drawing/2014/main" id="{CDB36176-5A17-4EEA-84BB-48A6B7BFF9C0}"/>
              </a:ext>
            </a:extLst>
          </p:cNvPr>
          <p:cNvSpPr txBox="1"/>
          <p:nvPr/>
        </p:nvSpPr>
        <p:spPr>
          <a:xfrm>
            <a:off x="9944103" y="4507498"/>
            <a:ext cx="2247897" cy="338554"/>
          </a:xfrm>
          <a:prstGeom prst="rect">
            <a:avLst/>
          </a:prstGeom>
          <a:noFill/>
        </p:spPr>
        <p:txBody>
          <a:bodyPr wrap="squar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intelligent life</a:t>
            </a:r>
          </a:p>
        </p:txBody>
      </p:sp>
      <p:sp>
        <p:nvSpPr>
          <p:cNvPr id="34" name="TextBox 33">
            <a:extLst>
              <a:ext uri="{FF2B5EF4-FFF2-40B4-BE49-F238E27FC236}">
                <a16:creationId xmlns:a16="http://schemas.microsoft.com/office/drawing/2014/main" id="{0A0F2D17-0E0E-4EAE-AB6B-F5365CB14B03}"/>
              </a:ext>
            </a:extLst>
          </p:cNvPr>
          <p:cNvSpPr txBox="1"/>
          <p:nvPr/>
        </p:nvSpPr>
        <p:spPr>
          <a:xfrm>
            <a:off x="9944103" y="4053473"/>
            <a:ext cx="2247897" cy="338554"/>
          </a:xfrm>
          <a:prstGeom prst="rect">
            <a:avLst/>
          </a:prstGeom>
          <a:noFill/>
        </p:spPr>
        <p:txBody>
          <a:bodyPr wrap="squar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signals</a:t>
            </a:r>
          </a:p>
        </p:txBody>
      </p:sp>
      <p:sp>
        <p:nvSpPr>
          <p:cNvPr id="40" name="TextBox 39">
            <a:extLst>
              <a:ext uri="{FF2B5EF4-FFF2-40B4-BE49-F238E27FC236}">
                <a16:creationId xmlns:a16="http://schemas.microsoft.com/office/drawing/2014/main" id="{D8186CFC-26E2-4EB4-BF12-EF6FCEDE9A00}"/>
              </a:ext>
            </a:extLst>
          </p:cNvPr>
          <p:cNvSpPr txBox="1"/>
          <p:nvPr/>
        </p:nvSpPr>
        <p:spPr>
          <a:xfrm>
            <a:off x="9944103" y="3596641"/>
            <a:ext cx="2247897" cy="338554"/>
          </a:xfrm>
          <a:prstGeom prst="rect">
            <a:avLst/>
          </a:prstGeom>
          <a:noFill/>
        </p:spPr>
        <p:txBody>
          <a:bodyPr wrap="square" rtlCol="0">
            <a:spAutoFit/>
          </a:bodyPr>
          <a:lstStyle/>
          <a:p>
            <a:r>
              <a:rPr lang="en-US" sz="1600" dirty="0">
                <a:latin typeface="Tahoma" panose="020B0604030504040204" pitchFamily="34" charset="0"/>
                <a:ea typeface="Tahoma" panose="020B0604030504040204" pitchFamily="34" charset="0"/>
                <a:cs typeface="Tahoma" panose="020B0604030504040204" pitchFamily="34" charset="0"/>
              </a:rPr>
              <a:t>signals lifetime</a:t>
            </a:r>
          </a:p>
        </p:txBody>
      </p:sp>
      <p:sp>
        <p:nvSpPr>
          <p:cNvPr id="52" name="Text Placeholder 1">
            <a:extLst>
              <a:ext uri="{FF2B5EF4-FFF2-40B4-BE49-F238E27FC236}">
                <a16:creationId xmlns:a16="http://schemas.microsoft.com/office/drawing/2014/main" id="{3701061F-D800-4FB4-B276-A4AE8F163517}"/>
              </a:ext>
            </a:extLst>
          </p:cNvPr>
          <p:cNvSpPr txBox="1">
            <a:spLocks/>
          </p:cNvSpPr>
          <p:nvPr/>
        </p:nvSpPr>
        <p:spPr>
          <a:xfrm>
            <a:off x="838200" y="1409239"/>
            <a:ext cx="3816350" cy="5628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1">
                    <a:lumMod val="50000"/>
                    <a:lumOff val="50000"/>
                  </a:schemeClr>
                </a:solidFill>
                <a:latin typeface="Tahoma" panose="020B0604030504040204" pitchFamily="34" charset="0"/>
                <a:ea typeface="Tahoma" panose="020B0604030504040204" pitchFamily="34" charset="0"/>
                <a:cs typeface="Tahoma" panose="020B0604030504040204" pitchFamily="34" charset="0"/>
              </a:rPr>
              <a:t>“Where is everybody?”</a:t>
            </a:r>
          </a:p>
        </p:txBody>
      </p:sp>
    </p:spTree>
    <p:extLst>
      <p:ext uri="{BB962C8B-B14F-4D97-AF65-F5344CB8AC3E}">
        <p14:creationId xmlns:p14="http://schemas.microsoft.com/office/powerpoint/2010/main" val="355557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3" grpId="0"/>
      <p:bldP spid="34"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BEAE8"/>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The </a:t>
            </a:r>
            <a:r>
              <a:rPr lang="sv-SE" dirty="0" err="1">
                <a:latin typeface="Tahoma" panose="020B0604030504040204" pitchFamily="34" charset="0"/>
                <a:ea typeface="Tahoma" panose="020B0604030504040204" pitchFamily="34" charset="0"/>
                <a:cs typeface="Tahoma" panose="020B0604030504040204" pitchFamily="34" charset="0"/>
              </a:rPr>
              <a:t>Great</a:t>
            </a:r>
            <a:r>
              <a:rPr lang="sv-SE" dirty="0">
                <a:latin typeface="Tahoma" panose="020B0604030504040204" pitchFamily="34" charset="0"/>
                <a:ea typeface="Tahoma" panose="020B0604030504040204" pitchFamily="34" charset="0"/>
                <a:cs typeface="Tahoma" panose="020B0604030504040204" pitchFamily="34" charset="0"/>
              </a:rPr>
              <a:t> Filter</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D82217B2-4315-4E81-9920-9BF4C2D8A2E8}"/>
              </a:ext>
            </a:extLst>
          </p:cNvPr>
          <p:cNvSpPr>
            <a:spLocks noGrp="1"/>
          </p:cNvSpPr>
          <p:nvPr>
            <p:ph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Assuming Drake’s equation is a good model, the reason we’re </a:t>
            </a:r>
            <a:r>
              <a:rPr lang="en-US" i="1" dirty="0">
                <a:latin typeface="Tahoma" panose="020B0604030504040204" pitchFamily="34" charset="0"/>
                <a:ea typeface="Tahoma" panose="020B0604030504040204" pitchFamily="34" charset="0"/>
                <a:cs typeface="Tahoma" panose="020B0604030504040204" pitchFamily="34" charset="0"/>
              </a:rPr>
              <a:t>seemingly</a:t>
            </a:r>
            <a:r>
              <a:rPr lang="en-US" dirty="0">
                <a:latin typeface="Tahoma" panose="020B0604030504040204" pitchFamily="34" charset="0"/>
                <a:ea typeface="Tahoma" panose="020B0604030504040204" pitchFamily="34" charset="0"/>
                <a:cs typeface="Tahoma" panose="020B0604030504040204" pitchFamily="34" charset="0"/>
              </a:rPr>
              <a:t> alone in the universe is that one factor is very low</a:t>
            </a:r>
          </a:p>
          <a:p>
            <a:r>
              <a:rPr lang="en-US" dirty="0">
                <a:latin typeface="Tahoma" panose="020B0604030504040204" pitchFamily="34" charset="0"/>
                <a:ea typeface="Tahoma" panose="020B0604030504040204" pitchFamily="34" charset="0"/>
                <a:cs typeface="Tahoma" panose="020B0604030504040204" pitchFamily="34" charset="0"/>
              </a:rPr>
              <a:t>(Well, maybe several are somewhat low together, but that’s statistically unlikely)</a:t>
            </a:r>
          </a:p>
          <a:p>
            <a:r>
              <a:rPr lang="en-US" dirty="0">
                <a:latin typeface="Tahoma" panose="020B0604030504040204" pitchFamily="34" charset="0"/>
                <a:ea typeface="Tahoma" panose="020B0604030504040204" pitchFamily="34" charset="0"/>
                <a:cs typeface="Tahoma" panose="020B0604030504040204" pitchFamily="34" charset="0"/>
              </a:rPr>
              <a:t>Which one is it?</a:t>
            </a:r>
          </a:p>
          <a:p>
            <a:r>
              <a:rPr lang="en-US" dirty="0">
                <a:latin typeface="Tahoma" panose="020B0604030504040204" pitchFamily="34" charset="0"/>
                <a:ea typeface="Tahoma" panose="020B0604030504040204" pitchFamily="34" charset="0"/>
                <a:cs typeface="Tahoma" panose="020B0604030504040204" pitchFamily="34" charset="0"/>
              </a:rPr>
              <a:t>Is it behind us or ahead of us?</a:t>
            </a:r>
          </a:p>
          <a:p>
            <a:pPr lvl="1"/>
            <a:r>
              <a:rPr lang="en-US" dirty="0">
                <a:latin typeface="Tahoma" panose="020B0604030504040204" pitchFamily="34" charset="0"/>
                <a:ea typeface="Tahoma" panose="020B0604030504040204" pitchFamily="34" charset="0"/>
                <a:cs typeface="Tahoma" panose="020B0604030504040204" pitchFamily="34" charset="0"/>
              </a:rPr>
              <a:t>Behind us? Phew!</a:t>
            </a:r>
          </a:p>
          <a:p>
            <a:pPr lvl="1"/>
            <a:r>
              <a:rPr lang="en-US" dirty="0">
                <a:latin typeface="Tahoma" panose="020B0604030504040204" pitchFamily="34" charset="0"/>
                <a:ea typeface="Tahoma" panose="020B0604030504040204" pitchFamily="34" charset="0"/>
                <a:cs typeface="Tahoma" panose="020B0604030504040204" pitchFamily="34" charset="0"/>
              </a:rPr>
              <a:t>Ahead of us? Global warming, nuclear threat, civilizations being short-lived, The Dark Forest…</a:t>
            </a:r>
          </a:p>
        </p:txBody>
      </p:sp>
    </p:spTree>
    <p:extLst>
      <p:ext uri="{BB962C8B-B14F-4D97-AF65-F5344CB8AC3E}">
        <p14:creationId xmlns:p14="http://schemas.microsoft.com/office/powerpoint/2010/main" val="366369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What’s</a:t>
            </a:r>
            <a:r>
              <a:rPr lang="sv-SE" dirty="0">
                <a:latin typeface="Tahoma" panose="020B0604030504040204" pitchFamily="34" charset="0"/>
                <a:ea typeface="Tahoma" panose="020B0604030504040204" pitchFamily="34" charset="0"/>
                <a:cs typeface="Tahoma" panose="020B0604030504040204" pitchFamily="34" charset="0"/>
              </a:rPr>
              <a:t> a </a:t>
            </a:r>
            <a:r>
              <a:rPr lang="sv-SE" dirty="0" err="1">
                <a:latin typeface="Tahoma" panose="020B0604030504040204" pitchFamily="34" charset="0"/>
                <a:ea typeface="Tahoma" panose="020B0604030504040204" pitchFamily="34" charset="0"/>
                <a:cs typeface="Tahoma" panose="020B0604030504040204" pitchFamily="34" charset="0"/>
              </a:rPr>
              <a:t>macro</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Text Placeholder 1">
            <a:extLst>
              <a:ext uri="{FF2B5EF4-FFF2-40B4-BE49-F238E27FC236}">
                <a16:creationId xmlns:a16="http://schemas.microsoft.com/office/drawing/2014/main" id="{F60EAC50-668C-4B9F-8538-8D62985F4B1F}"/>
              </a:ext>
            </a:extLst>
          </p:cNvPr>
          <p:cNvSpPr>
            <a:spLocks noGrp="1"/>
          </p:cNvSpPr>
          <p:nvPr>
            <p:ph type="body" idx="1"/>
          </p:nvPr>
        </p:nvSpPr>
        <p:spPr/>
        <p:txBody>
          <a:bodyPr/>
          <a:lstStyle/>
          <a:p>
            <a:r>
              <a:rPr lang="en-US" dirty="0"/>
              <a:t>what the talk is really about</a:t>
            </a:r>
          </a:p>
        </p:txBody>
      </p:sp>
    </p:spTree>
    <p:extLst>
      <p:ext uri="{BB962C8B-B14F-4D97-AF65-F5344CB8AC3E}">
        <p14:creationId xmlns:p14="http://schemas.microsoft.com/office/powerpoint/2010/main" val="1831941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say</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we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want</a:t>
            </a:r>
            <a:r>
              <a:rPr lang="sv-SE" dirty="0">
                <a:latin typeface="Tahoma" panose="020B0604030504040204" pitchFamily="34" charset="0"/>
                <a:ea typeface="Tahoma" panose="020B0604030504040204" pitchFamily="34" charset="0"/>
                <a:cs typeface="Tahoma" panose="020B0604030504040204" pitchFamily="34" charset="0"/>
              </a:rPr>
              <a:t> to swap </a:t>
            </a:r>
            <a:r>
              <a:rPr lang="sv-SE" dirty="0" err="1">
                <a:latin typeface="Tahoma" panose="020B0604030504040204" pitchFamily="34" charset="0"/>
                <a:ea typeface="Tahoma" panose="020B0604030504040204" pitchFamily="34" charset="0"/>
                <a:cs typeface="Tahoma" panose="020B0604030504040204" pitchFamily="34" charset="0"/>
              </a:rPr>
              <a:t>two</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values</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6235342F-2F8B-4100-9033-B49E81066755}"/>
              </a:ext>
            </a:extLst>
          </p:cNvPr>
          <p:cNvSpPr>
            <a:spLocks noGrp="1"/>
          </p:cNvSpPr>
          <p:nvPr>
            <p:ph idx="1"/>
          </p:nvPr>
        </p:nvSpPr>
        <p:spPr>
          <a:solidFill>
            <a:schemeClr val="bg2">
              <a:lumMod val="25000"/>
            </a:schemeClr>
          </a:solidFill>
          <a:effectLst>
            <a:outerShdw blurRad="50800" dist="38100" dir="2700000" algn="tl" rotWithShape="0">
              <a:prstClr val="black">
                <a:alpha val="40000"/>
              </a:prstClr>
            </a:outerShdw>
          </a:effectLst>
        </p:spPr>
        <p:txBody>
          <a:bodyPr>
            <a:normAutofit lnSpcReduction="10000"/>
          </a:bodyPr>
          <a:lstStyle/>
          <a:p>
            <a:pPr marL="0" indent="0">
              <a:buNone/>
            </a:pPr>
            <a:r>
              <a:rPr lang="sv-SE" b="1" dirty="0">
                <a:solidFill>
                  <a:schemeClr val="accent1">
                    <a:lumMod val="50000"/>
                    <a:lumOff val="50000"/>
                  </a:schemeClr>
                </a:solidFill>
                <a:latin typeface="Consolas" panose="020B0609020204030204" pitchFamily="49" charset="0"/>
              </a:rPr>
              <a:t>my</a:t>
            </a:r>
            <a:r>
              <a:rPr lang="sv-SE" dirty="0">
                <a:solidFill>
                  <a:schemeClr val="bg1"/>
                </a:solidFill>
                <a:latin typeface="Consolas" panose="020B0609020204030204" pitchFamily="49" charset="0"/>
              </a:rPr>
              <a:t> </a:t>
            </a:r>
            <a:r>
              <a:rPr lang="sv-SE" dirty="0">
                <a:solidFill>
                  <a:schemeClr val="accent5">
                    <a:lumMod val="60000"/>
                    <a:lumOff val="40000"/>
                  </a:schemeClr>
                </a:solidFill>
                <a:latin typeface="Consolas" panose="020B0609020204030204" pitchFamily="49" charset="0"/>
              </a:rPr>
              <a:t>a</a:t>
            </a:r>
            <a:r>
              <a:rPr lang="sv-SE" dirty="0">
                <a:solidFill>
                  <a:schemeClr val="bg1"/>
                </a:solidFill>
                <a:latin typeface="Consolas" panose="020B0609020204030204" pitchFamily="49" charset="0"/>
              </a:rPr>
              <a:t> </a:t>
            </a:r>
            <a:r>
              <a:rPr lang="en-US" dirty="0">
                <a:solidFill>
                  <a:schemeClr val="bg1"/>
                </a:solidFill>
                <a:latin typeface="Consolas" panose="020B0609020204030204" pitchFamily="49" charset="0"/>
              </a:rPr>
              <a:t>= </a:t>
            </a:r>
            <a:r>
              <a:rPr lang="en-US" dirty="0">
                <a:solidFill>
                  <a:schemeClr val="accent6">
                    <a:lumMod val="40000"/>
                    <a:lumOff val="60000"/>
                  </a:schemeClr>
                </a:solidFill>
                <a:latin typeface="Consolas" panose="020B0609020204030204" pitchFamily="49" charset="0"/>
              </a:rPr>
              <a:t>1</a:t>
            </a:r>
            <a:r>
              <a:rPr lang="en-US" dirty="0">
                <a:solidFill>
                  <a:schemeClr val="bg1"/>
                </a:solidFill>
                <a:latin typeface="Consolas" panose="020B0609020204030204" pitchFamily="49" charset="0"/>
              </a:rPr>
              <a:t>;</a:t>
            </a:r>
          </a:p>
          <a:p>
            <a:pPr marL="0" indent="0">
              <a:buNone/>
            </a:pPr>
            <a:r>
              <a:rPr lang="en-US" b="1" dirty="0">
                <a:solidFill>
                  <a:schemeClr val="accent1">
                    <a:lumMod val="50000"/>
                    <a:lumOff val="50000"/>
                  </a:schemeClr>
                </a:solidFill>
                <a:latin typeface="Consolas" panose="020B0609020204030204" pitchFamily="49" charset="0"/>
              </a:rPr>
              <a:t>my</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b</a:t>
            </a:r>
            <a:r>
              <a:rPr lang="en-US" dirty="0">
                <a:solidFill>
                  <a:schemeClr val="bg1"/>
                </a:solidFill>
                <a:latin typeface="Consolas" panose="020B0609020204030204" pitchFamily="49" charset="0"/>
              </a:rPr>
              <a:t> = </a:t>
            </a:r>
            <a:r>
              <a:rPr lang="en-US" dirty="0">
                <a:solidFill>
                  <a:schemeClr val="accent6">
                    <a:lumMod val="40000"/>
                    <a:lumOff val="60000"/>
                  </a:schemeClr>
                </a:solidFill>
                <a:latin typeface="Consolas" panose="020B0609020204030204" pitchFamily="49" charset="0"/>
              </a:rPr>
              <a:t>2</a:t>
            </a:r>
            <a:r>
              <a:rPr lang="en-US" dirty="0">
                <a:solidFill>
                  <a:schemeClr val="bg1"/>
                </a:solidFill>
                <a:latin typeface="Consolas" panose="020B0609020204030204" pitchFamily="49" charset="0"/>
              </a:rPr>
              <a:t>;</a:t>
            </a:r>
          </a:p>
          <a:p>
            <a:pPr marL="0" indent="0">
              <a:buNone/>
            </a:pPr>
            <a:endParaRPr lang="en-US" dirty="0">
              <a:solidFill>
                <a:schemeClr val="bg1"/>
              </a:solidFill>
              <a:latin typeface="Consolas" panose="020B0609020204030204" pitchFamily="49" charset="0"/>
            </a:endParaRPr>
          </a:p>
          <a:p>
            <a:pPr marL="0" indent="0">
              <a:buNone/>
            </a:pPr>
            <a:r>
              <a:rPr lang="en-US" i="1" dirty="0">
                <a:solidFill>
                  <a:schemeClr val="accent6">
                    <a:lumMod val="40000"/>
                    <a:lumOff val="60000"/>
                  </a:schemeClr>
                </a:solidFill>
                <a:latin typeface="Consolas" panose="020B0609020204030204" pitchFamily="49" charset="0"/>
              </a:rPr>
              <a:t>#</a:t>
            </a:r>
          </a:p>
          <a:p>
            <a:pPr marL="0" indent="0">
              <a:buNone/>
            </a:pPr>
            <a:r>
              <a:rPr lang="en-US" i="1" dirty="0">
                <a:solidFill>
                  <a:schemeClr val="accent6">
                    <a:lumMod val="40000"/>
                    <a:lumOff val="60000"/>
                  </a:schemeClr>
                </a:solidFill>
                <a:latin typeface="Consolas" panose="020B0609020204030204" pitchFamily="49" charset="0"/>
              </a:rPr>
              <a:t># swap `a` and `b` somehow</a:t>
            </a:r>
          </a:p>
          <a:p>
            <a:pPr marL="0" indent="0">
              <a:buNone/>
            </a:pPr>
            <a:r>
              <a:rPr lang="en-US" i="1" dirty="0">
                <a:solidFill>
                  <a:schemeClr val="accent6">
                    <a:lumMod val="40000"/>
                    <a:lumOff val="60000"/>
                  </a:schemeClr>
                </a:solidFill>
                <a:latin typeface="Consolas" panose="020B0609020204030204" pitchFamily="49" charset="0"/>
              </a:rPr>
              <a:t>#</a:t>
            </a:r>
          </a:p>
          <a:p>
            <a:pPr marL="0" indent="0">
              <a:buNone/>
            </a:pPr>
            <a:endParaRPr lang="en-US" dirty="0">
              <a:solidFill>
                <a:schemeClr val="bg1"/>
              </a:solidFill>
              <a:latin typeface="Consolas" panose="020B0609020204030204" pitchFamily="49" charset="0"/>
            </a:endParaRPr>
          </a:p>
          <a:p>
            <a:pPr marL="0" indent="0">
              <a:buNone/>
            </a:pPr>
            <a:r>
              <a:rPr lang="en-US" dirty="0">
                <a:solidFill>
                  <a:schemeClr val="accent6">
                    <a:lumMod val="60000"/>
                    <a:lumOff val="40000"/>
                  </a:schemeClr>
                </a:solidFill>
                <a:latin typeface="Consolas" panose="020B0609020204030204" pitchFamily="49" charset="0"/>
              </a:rPr>
              <a:t>say</a:t>
            </a:r>
            <a:r>
              <a:rPr lang="en-US" dirty="0">
                <a:solidFill>
                  <a:schemeClr val="bg1"/>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a</a:t>
            </a:r>
            <a:r>
              <a:rPr lang="en-US" dirty="0">
                <a:solidFill>
                  <a:schemeClr val="bg1"/>
                </a:solidFill>
                <a:latin typeface="Consolas" panose="020B0609020204030204" pitchFamily="49" charset="0"/>
              </a:rPr>
              <a:t>);    </a:t>
            </a:r>
            <a:r>
              <a:rPr lang="en-US" i="1" dirty="0">
                <a:solidFill>
                  <a:schemeClr val="accent6">
                    <a:lumMod val="40000"/>
                    <a:lumOff val="60000"/>
                  </a:schemeClr>
                </a:solidFill>
                <a:latin typeface="Consolas" panose="020B0609020204030204" pitchFamily="49" charset="0"/>
              </a:rPr>
              <a:t># 2</a:t>
            </a:r>
          </a:p>
          <a:p>
            <a:pPr marL="0" indent="0">
              <a:buNone/>
            </a:pPr>
            <a:r>
              <a:rPr lang="en-US" dirty="0">
                <a:solidFill>
                  <a:schemeClr val="accent6">
                    <a:lumMod val="60000"/>
                    <a:lumOff val="40000"/>
                  </a:schemeClr>
                </a:solidFill>
                <a:latin typeface="Consolas" panose="020B0609020204030204" pitchFamily="49" charset="0"/>
              </a:rPr>
              <a:t>say</a:t>
            </a:r>
            <a:r>
              <a:rPr lang="en-US" dirty="0">
                <a:solidFill>
                  <a:schemeClr val="bg1"/>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b</a:t>
            </a:r>
            <a:r>
              <a:rPr lang="en-US" dirty="0">
                <a:solidFill>
                  <a:schemeClr val="bg1"/>
                </a:solidFill>
                <a:latin typeface="Consolas" panose="020B0609020204030204" pitchFamily="49" charset="0"/>
              </a:rPr>
              <a:t>);    </a:t>
            </a:r>
            <a:r>
              <a:rPr lang="en-US" i="1" dirty="0">
                <a:solidFill>
                  <a:schemeClr val="accent6">
                    <a:lumMod val="40000"/>
                    <a:lumOff val="60000"/>
                  </a:schemeClr>
                </a:solidFill>
                <a:latin typeface="Consolas" panose="020B0609020204030204" pitchFamily="49" charset="0"/>
              </a:rPr>
              <a:t># 1</a:t>
            </a:r>
          </a:p>
        </p:txBody>
      </p:sp>
    </p:spTree>
    <p:extLst>
      <p:ext uri="{BB962C8B-B14F-4D97-AF65-F5344CB8AC3E}">
        <p14:creationId xmlns:p14="http://schemas.microsoft.com/office/powerpoint/2010/main" val="29399561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we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can</a:t>
            </a:r>
            <a:r>
              <a:rPr lang="sv-SE" dirty="0">
                <a:latin typeface="Tahoma" panose="020B0604030504040204" pitchFamily="34" charset="0"/>
                <a:ea typeface="Tahoma" panose="020B0604030504040204" pitchFamily="34" charset="0"/>
                <a:cs typeface="Tahoma" panose="020B0604030504040204" pitchFamily="34" charset="0"/>
              </a:rPr>
              <a:t> do </a:t>
            </a:r>
            <a:r>
              <a:rPr lang="sv-SE" dirty="0" err="1">
                <a:latin typeface="Tahoma" panose="020B0604030504040204" pitchFamily="34" charset="0"/>
                <a:ea typeface="Tahoma" panose="020B0604030504040204" pitchFamily="34" charset="0"/>
                <a:cs typeface="Tahoma" panose="020B0604030504040204" pitchFamily="34" charset="0"/>
              </a:rPr>
              <a:t>this</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bam</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done</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6235342F-2F8B-4100-9033-B49E81066755}"/>
              </a:ext>
            </a:extLst>
          </p:cNvPr>
          <p:cNvSpPr>
            <a:spLocks noGrp="1"/>
          </p:cNvSpPr>
          <p:nvPr>
            <p:ph idx="1"/>
          </p:nvPr>
        </p:nvSpPr>
        <p:spPr>
          <a:solidFill>
            <a:schemeClr val="bg2">
              <a:lumMod val="25000"/>
            </a:schemeClr>
          </a:solidFill>
          <a:effectLst>
            <a:outerShdw blurRad="50800" dist="38100" dir="2700000" algn="tl" rotWithShape="0">
              <a:prstClr val="black">
                <a:alpha val="40000"/>
              </a:prstClr>
            </a:outerShdw>
          </a:effectLst>
        </p:spPr>
        <p:txBody>
          <a:bodyPr>
            <a:normAutofit lnSpcReduction="10000"/>
          </a:bodyPr>
          <a:lstStyle/>
          <a:p>
            <a:pPr marL="0" indent="0">
              <a:buNone/>
            </a:pPr>
            <a:r>
              <a:rPr lang="sv-SE" b="1" dirty="0">
                <a:solidFill>
                  <a:schemeClr val="accent1">
                    <a:lumMod val="50000"/>
                    <a:lumOff val="50000"/>
                  </a:schemeClr>
                </a:solidFill>
                <a:latin typeface="Consolas" panose="020B0609020204030204" pitchFamily="49" charset="0"/>
              </a:rPr>
              <a:t>my</a:t>
            </a:r>
            <a:r>
              <a:rPr lang="sv-SE" dirty="0">
                <a:solidFill>
                  <a:schemeClr val="bg1"/>
                </a:solidFill>
                <a:latin typeface="Consolas" panose="020B0609020204030204" pitchFamily="49" charset="0"/>
              </a:rPr>
              <a:t> </a:t>
            </a:r>
            <a:r>
              <a:rPr lang="sv-SE" dirty="0">
                <a:solidFill>
                  <a:schemeClr val="accent5">
                    <a:lumMod val="60000"/>
                    <a:lumOff val="40000"/>
                  </a:schemeClr>
                </a:solidFill>
                <a:latin typeface="Consolas" panose="020B0609020204030204" pitchFamily="49" charset="0"/>
              </a:rPr>
              <a:t>a</a:t>
            </a:r>
            <a:r>
              <a:rPr lang="sv-SE" dirty="0">
                <a:solidFill>
                  <a:schemeClr val="bg1"/>
                </a:solidFill>
                <a:latin typeface="Consolas" panose="020B0609020204030204" pitchFamily="49" charset="0"/>
              </a:rPr>
              <a:t> </a:t>
            </a:r>
            <a:r>
              <a:rPr lang="en-US" dirty="0">
                <a:solidFill>
                  <a:schemeClr val="bg1"/>
                </a:solidFill>
                <a:latin typeface="Consolas" panose="020B0609020204030204" pitchFamily="49" charset="0"/>
              </a:rPr>
              <a:t>= </a:t>
            </a:r>
            <a:r>
              <a:rPr lang="en-US" dirty="0">
                <a:solidFill>
                  <a:schemeClr val="accent6">
                    <a:lumMod val="40000"/>
                    <a:lumOff val="60000"/>
                  </a:schemeClr>
                </a:solidFill>
                <a:latin typeface="Consolas" panose="020B0609020204030204" pitchFamily="49" charset="0"/>
              </a:rPr>
              <a:t>1</a:t>
            </a:r>
            <a:r>
              <a:rPr lang="en-US" dirty="0">
                <a:solidFill>
                  <a:schemeClr val="bg1"/>
                </a:solidFill>
                <a:latin typeface="Consolas" panose="020B0609020204030204" pitchFamily="49" charset="0"/>
              </a:rPr>
              <a:t>;</a:t>
            </a:r>
          </a:p>
          <a:p>
            <a:pPr marL="0" indent="0">
              <a:buNone/>
            </a:pPr>
            <a:r>
              <a:rPr lang="en-US" b="1" dirty="0">
                <a:solidFill>
                  <a:schemeClr val="accent1">
                    <a:lumMod val="50000"/>
                    <a:lumOff val="50000"/>
                  </a:schemeClr>
                </a:solidFill>
                <a:latin typeface="Consolas" panose="020B0609020204030204" pitchFamily="49" charset="0"/>
              </a:rPr>
              <a:t>my</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b</a:t>
            </a:r>
            <a:r>
              <a:rPr lang="en-US" dirty="0">
                <a:solidFill>
                  <a:schemeClr val="bg1"/>
                </a:solidFill>
                <a:latin typeface="Consolas" panose="020B0609020204030204" pitchFamily="49" charset="0"/>
              </a:rPr>
              <a:t> = </a:t>
            </a:r>
            <a:r>
              <a:rPr lang="en-US" dirty="0">
                <a:solidFill>
                  <a:schemeClr val="accent6">
                    <a:lumMod val="40000"/>
                    <a:lumOff val="60000"/>
                  </a:schemeClr>
                </a:solidFill>
                <a:latin typeface="Consolas" panose="020B0609020204030204" pitchFamily="49" charset="0"/>
              </a:rPr>
              <a:t>2</a:t>
            </a:r>
            <a:r>
              <a:rPr lang="en-US" dirty="0">
                <a:solidFill>
                  <a:schemeClr val="bg1"/>
                </a:solidFill>
                <a:latin typeface="Consolas" panose="020B0609020204030204" pitchFamily="49" charset="0"/>
              </a:rPr>
              <a:t>;</a:t>
            </a:r>
          </a:p>
          <a:p>
            <a:pPr marL="0" indent="0">
              <a:buNone/>
            </a:pPr>
            <a:endParaRPr lang="en-US" dirty="0">
              <a:solidFill>
                <a:schemeClr val="bg1"/>
              </a:solidFill>
              <a:latin typeface="Consolas" panose="020B0609020204030204" pitchFamily="49" charset="0"/>
            </a:endParaRPr>
          </a:p>
          <a:p>
            <a:pPr marL="0" indent="0">
              <a:buNone/>
            </a:pPr>
            <a:r>
              <a:rPr lang="en-US" b="1" dirty="0">
                <a:solidFill>
                  <a:schemeClr val="accent1">
                    <a:lumMod val="50000"/>
                    <a:lumOff val="50000"/>
                  </a:schemeClr>
                </a:solidFill>
                <a:latin typeface="Consolas" panose="020B0609020204030204" pitchFamily="49" charset="0"/>
              </a:rPr>
              <a:t>my</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t</a:t>
            </a:r>
            <a:r>
              <a:rPr lang="en-US" dirty="0">
                <a:solidFill>
                  <a:schemeClr val="bg1"/>
                </a:solidFill>
                <a:latin typeface="Consolas" panose="020B0609020204030204" pitchFamily="49" charset="0"/>
              </a:rPr>
              <a:t> = </a:t>
            </a:r>
            <a:r>
              <a:rPr lang="en-US" dirty="0">
                <a:solidFill>
                  <a:schemeClr val="accent5">
                    <a:lumMod val="60000"/>
                    <a:lumOff val="40000"/>
                  </a:schemeClr>
                </a:solidFill>
                <a:latin typeface="Consolas" panose="020B0609020204030204" pitchFamily="49" charset="0"/>
              </a:rPr>
              <a:t>a</a:t>
            </a:r>
            <a:r>
              <a:rPr lang="en-US" dirty="0">
                <a:solidFill>
                  <a:schemeClr val="bg1"/>
                </a:solidFill>
                <a:latin typeface="Consolas" panose="020B0609020204030204" pitchFamily="49" charset="0"/>
              </a:rPr>
              <a:t>;</a:t>
            </a:r>
          </a:p>
          <a:p>
            <a:pPr marL="0" indent="0">
              <a:buNone/>
            </a:pPr>
            <a:r>
              <a:rPr lang="en-US" dirty="0">
                <a:solidFill>
                  <a:schemeClr val="accent5">
                    <a:lumMod val="60000"/>
                    <a:lumOff val="40000"/>
                  </a:schemeClr>
                </a:solidFill>
                <a:latin typeface="Consolas" panose="020B0609020204030204" pitchFamily="49" charset="0"/>
              </a:rPr>
              <a:t>a</a:t>
            </a:r>
            <a:r>
              <a:rPr lang="en-US" dirty="0">
                <a:solidFill>
                  <a:schemeClr val="bg1"/>
                </a:solidFill>
                <a:latin typeface="Consolas" panose="020B0609020204030204" pitchFamily="49" charset="0"/>
              </a:rPr>
              <a:t> = </a:t>
            </a:r>
            <a:r>
              <a:rPr lang="en-US" dirty="0">
                <a:solidFill>
                  <a:schemeClr val="accent5">
                    <a:lumMod val="60000"/>
                    <a:lumOff val="40000"/>
                  </a:schemeClr>
                </a:solidFill>
                <a:latin typeface="Consolas" panose="020B0609020204030204" pitchFamily="49" charset="0"/>
              </a:rPr>
              <a:t>b</a:t>
            </a:r>
            <a:r>
              <a:rPr lang="en-US" dirty="0">
                <a:solidFill>
                  <a:schemeClr val="bg1"/>
                </a:solidFill>
                <a:latin typeface="Consolas" panose="020B0609020204030204" pitchFamily="49" charset="0"/>
              </a:rPr>
              <a:t>;</a:t>
            </a:r>
          </a:p>
          <a:p>
            <a:pPr marL="0" indent="0">
              <a:buNone/>
            </a:pPr>
            <a:r>
              <a:rPr lang="en-US" dirty="0">
                <a:solidFill>
                  <a:schemeClr val="accent5">
                    <a:lumMod val="60000"/>
                    <a:lumOff val="40000"/>
                  </a:schemeClr>
                </a:solidFill>
                <a:latin typeface="Consolas" panose="020B0609020204030204" pitchFamily="49" charset="0"/>
              </a:rPr>
              <a:t>b</a:t>
            </a:r>
            <a:r>
              <a:rPr lang="en-US" dirty="0">
                <a:solidFill>
                  <a:schemeClr val="bg1"/>
                </a:solidFill>
                <a:latin typeface="Consolas" panose="020B0609020204030204" pitchFamily="49" charset="0"/>
              </a:rPr>
              <a:t> = </a:t>
            </a:r>
            <a:r>
              <a:rPr lang="en-US" dirty="0">
                <a:solidFill>
                  <a:schemeClr val="accent5">
                    <a:lumMod val="60000"/>
                    <a:lumOff val="40000"/>
                  </a:schemeClr>
                </a:solidFill>
                <a:latin typeface="Consolas" panose="020B0609020204030204" pitchFamily="49" charset="0"/>
              </a:rPr>
              <a:t>t</a:t>
            </a:r>
            <a:r>
              <a:rPr lang="en-US" dirty="0">
                <a:solidFill>
                  <a:schemeClr val="bg1"/>
                </a:solidFill>
                <a:latin typeface="Consolas" panose="020B0609020204030204" pitchFamily="49" charset="0"/>
              </a:rPr>
              <a:t>;</a:t>
            </a:r>
          </a:p>
          <a:p>
            <a:pPr marL="0" indent="0">
              <a:buNone/>
            </a:pPr>
            <a:endParaRPr lang="en-US" dirty="0">
              <a:solidFill>
                <a:schemeClr val="bg1"/>
              </a:solidFill>
              <a:latin typeface="Consolas" panose="020B0609020204030204" pitchFamily="49" charset="0"/>
            </a:endParaRPr>
          </a:p>
          <a:p>
            <a:pPr marL="0" indent="0">
              <a:buNone/>
            </a:pPr>
            <a:r>
              <a:rPr lang="en-US" dirty="0">
                <a:solidFill>
                  <a:schemeClr val="accent6">
                    <a:lumMod val="60000"/>
                    <a:lumOff val="40000"/>
                  </a:schemeClr>
                </a:solidFill>
                <a:latin typeface="Consolas" panose="020B0609020204030204" pitchFamily="49" charset="0"/>
              </a:rPr>
              <a:t>say</a:t>
            </a:r>
            <a:r>
              <a:rPr lang="en-US" dirty="0">
                <a:solidFill>
                  <a:schemeClr val="bg1"/>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a</a:t>
            </a:r>
            <a:r>
              <a:rPr lang="en-US" dirty="0">
                <a:solidFill>
                  <a:schemeClr val="bg1"/>
                </a:solidFill>
                <a:latin typeface="Consolas" panose="020B0609020204030204" pitchFamily="49" charset="0"/>
              </a:rPr>
              <a:t>);    </a:t>
            </a:r>
            <a:r>
              <a:rPr lang="en-US" i="1" dirty="0">
                <a:solidFill>
                  <a:schemeClr val="accent6">
                    <a:lumMod val="40000"/>
                    <a:lumOff val="60000"/>
                  </a:schemeClr>
                </a:solidFill>
                <a:latin typeface="Consolas" panose="020B0609020204030204" pitchFamily="49" charset="0"/>
              </a:rPr>
              <a:t># 2</a:t>
            </a:r>
          </a:p>
          <a:p>
            <a:pPr marL="0" indent="0">
              <a:buNone/>
            </a:pPr>
            <a:r>
              <a:rPr lang="en-US" dirty="0">
                <a:solidFill>
                  <a:schemeClr val="accent6">
                    <a:lumMod val="60000"/>
                    <a:lumOff val="40000"/>
                  </a:schemeClr>
                </a:solidFill>
                <a:latin typeface="Consolas" panose="020B0609020204030204" pitchFamily="49" charset="0"/>
              </a:rPr>
              <a:t>say</a:t>
            </a:r>
            <a:r>
              <a:rPr lang="en-US" dirty="0">
                <a:solidFill>
                  <a:schemeClr val="bg1"/>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b</a:t>
            </a:r>
            <a:r>
              <a:rPr lang="en-US" dirty="0">
                <a:solidFill>
                  <a:schemeClr val="bg1"/>
                </a:solidFill>
                <a:latin typeface="Consolas" panose="020B0609020204030204" pitchFamily="49" charset="0"/>
              </a:rPr>
              <a:t>);    </a:t>
            </a:r>
            <a:r>
              <a:rPr lang="en-US" i="1" dirty="0">
                <a:solidFill>
                  <a:schemeClr val="accent6">
                    <a:lumMod val="40000"/>
                    <a:lumOff val="60000"/>
                  </a:schemeClr>
                </a:solidFill>
                <a:latin typeface="Consolas" panose="020B0609020204030204" pitchFamily="49" charset="0"/>
              </a:rPr>
              <a:t># 1</a:t>
            </a:r>
          </a:p>
        </p:txBody>
      </p:sp>
    </p:spTree>
    <p:extLst>
      <p:ext uri="{BB962C8B-B14F-4D97-AF65-F5344CB8AC3E}">
        <p14:creationId xmlns:p14="http://schemas.microsoft.com/office/powerpoint/2010/main" val="2833674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Quick </a:t>
            </a:r>
            <a:r>
              <a:rPr lang="sv-SE" dirty="0" err="1">
                <a:latin typeface="Tahoma" panose="020B0604030504040204" pitchFamily="34" charset="0"/>
                <a:ea typeface="Tahoma" panose="020B0604030504040204" pitchFamily="34" charset="0"/>
                <a:cs typeface="Tahoma" panose="020B0604030504040204" pitchFamily="34" charset="0"/>
              </a:rPr>
              <a:t>calibration</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Text Placeholder 1">
            <a:extLst>
              <a:ext uri="{FF2B5EF4-FFF2-40B4-BE49-F238E27FC236}">
                <a16:creationId xmlns:a16="http://schemas.microsoft.com/office/drawing/2014/main" id="{F60EAC50-668C-4B9F-8538-8D62985F4B1F}"/>
              </a:ext>
            </a:extLst>
          </p:cNvPr>
          <p:cNvSpPr>
            <a:spLocks noGrp="1"/>
          </p:cNvSpPr>
          <p:nvPr>
            <p:ph type="body" idx="1"/>
          </p:nvPr>
        </p:nvSpPr>
        <p:spPr/>
        <p:txBody>
          <a:bodyPr/>
          <a:lstStyle/>
          <a:p>
            <a:r>
              <a:rPr lang="en-US" dirty="0"/>
              <a:t>raise your hand if you can raise your hand</a:t>
            </a:r>
          </a:p>
        </p:txBody>
      </p:sp>
      <p:cxnSp>
        <p:nvCxnSpPr>
          <p:cNvPr id="5" name="Straight Connector 4">
            <a:extLst>
              <a:ext uri="{FF2B5EF4-FFF2-40B4-BE49-F238E27FC236}">
                <a16:creationId xmlns:a16="http://schemas.microsoft.com/office/drawing/2014/main" id="{447C3AA1-C3D1-4F69-9C31-6CC1CFAC8F4D}"/>
              </a:ext>
            </a:extLst>
          </p:cNvPr>
          <p:cNvCxnSpPr/>
          <p:nvPr/>
        </p:nvCxnSpPr>
        <p:spPr>
          <a:xfrm flipV="1">
            <a:off x="3614057" y="4693920"/>
            <a:ext cx="513806" cy="287383"/>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6B5DDE0D-F89A-487B-B43A-B94D8840EB34}"/>
              </a:ext>
            </a:extLst>
          </p:cNvPr>
          <p:cNvSpPr txBox="1"/>
          <p:nvPr/>
        </p:nvSpPr>
        <p:spPr>
          <a:xfrm>
            <a:off x="2734492" y="5085760"/>
            <a:ext cx="2272936" cy="461665"/>
          </a:xfrm>
          <a:prstGeom prst="rect">
            <a:avLst/>
          </a:prstGeom>
          <a:noFill/>
        </p:spPr>
        <p:txBody>
          <a:bodyPr wrap="square" rtlCol="0">
            <a:spAutoFit/>
          </a:bodyPr>
          <a:lstStyle/>
          <a:p>
            <a:pPr algn="ctr"/>
            <a:r>
              <a:rPr lang="en-US" sz="2400" i="1" dirty="0">
                <a:solidFill>
                  <a:srgbClr val="898989"/>
                </a:solidFill>
                <a:ea typeface="Tahoma" panose="020B0604030504040204" pitchFamily="34" charset="0"/>
                <a:cs typeface="Tahoma" panose="020B0604030504040204" pitchFamily="34" charset="0"/>
              </a:rPr>
              <a:t>can’t</a:t>
            </a:r>
            <a:r>
              <a:rPr lang="en-US" sz="2400" dirty="0">
                <a:solidFill>
                  <a:srgbClr val="898989"/>
                </a:solidFill>
                <a:ea typeface="Tahoma" panose="020B0604030504040204" pitchFamily="34" charset="0"/>
                <a:cs typeface="Tahoma" panose="020B0604030504040204" pitchFamily="34" charset="0"/>
              </a:rPr>
              <a:t> or </a:t>
            </a:r>
            <a:r>
              <a:rPr lang="en-US" sz="2400" i="1" dirty="0">
                <a:solidFill>
                  <a:srgbClr val="898989"/>
                </a:solidFill>
                <a:ea typeface="Tahoma" panose="020B0604030504040204" pitchFamily="34" charset="0"/>
                <a:cs typeface="Tahoma" panose="020B0604030504040204" pitchFamily="34" charset="0"/>
              </a:rPr>
              <a:t>won’t</a:t>
            </a:r>
          </a:p>
        </p:txBody>
      </p:sp>
    </p:spTree>
    <p:extLst>
      <p:ext uri="{BB962C8B-B14F-4D97-AF65-F5344CB8AC3E}">
        <p14:creationId xmlns:p14="http://schemas.microsoft.com/office/powerpoint/2010/main" val="388100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BCF5F0-2B16-4234-B2A5-AC4B4C017993}"/>
              </a:ext>
            </a:extLst>
          </p:cNvPr>
          <p:cNvPicPr>
            <a:picLocks noChangeAspect="1"/>
          </p:cNvPicPr>
          <p:nvPr/>
        </p:nvPicPr>
        <p:blipFill>
          <a:blip r:embed="rId2"/>
          <a:stretch>
            <a:fillRect/>
          </a:stretch>
        </p:blipFill>
        <p:spPr>
          <a:xfrm>
            <a:off x="939912" y="0"/>
            <a:ext cx="10312176" cy="6858000"/>
          </a:xfrm>
          <a:prstGeom prst="rect">
            <a:avLst/>
          </a:prstGeom>
        </p:spPr>
      </p:pic>
      <p:sp>
        <p:nvSpPr>
          <p:cNvPr id="4" name="TextBox 3">
            <a:extLst>
              <a:ext uri="{FF2B5EF4-FFF2-40B4-BE49-F238E27FC236}">
                <a16:creationId xmlns:a16="http://schemas.microsoft.com/office/drawing/2014/main" id="{5E1D062C-1AED-46B9-B659-AE626F8C9058}"/>
              </a:ext>
            </a:extLst>
          </p:cNvPr>
          <p:cNvSpPr txBox="1"/>
          <p:nvPr/>
        </p:nvSpPr>
        <p:spPr>
          <a:xfrm>
            <a:off x="9283951" y="6400800"/>
            <a:ext cx="2255520" cy="369332"/>
          </a:xfrm>
          <a:prstGeom prst="rect">
            <a:avLst/>
          </a:prstGeom>
          <a:noFill/>
        </p:spPr>
        <p:txBody>
          <a:bodyPr wrap="square" rtlCol="0">
            <a:spAutoFit/>
          </a:bodyPr>
          <a:lstStyle/>
          <a:p>
            <a:r>
              <a:rPr lang="en-US" dirty="0" err="1"/>
              <a:t>flickr</a:t>
            </a:r>
            <a:r>
              <a:rPr lang="en-US" dirty="0"/>
              <a:t> </a:t>
            </a:r>
            <a:r>
              <a:rPr lang="en-US" dirty="0" err="1"/>
              <a:t>mszeto</a:t>
            </a:r>
            <a:r>
              <a:rPr lang="en-US" dirty="0"/>
              <a:t> by-</a:t>
            </a:r>
            <a:r>
              <a:rPr lang="en-US" dirty="0" err="1"/>
              <a:t>nd</a:t>
            </a:r>
            <a:endParaRPr lang="en-US" dirty="0"/>
          </a:p>
        </p:txBody>
      </p:sp>
    </p:spTree>
    <p:extLst>
      <p:ext uri="{BB962C8B-B14F-4D97-AF65-F5344CB8AC3E}">
        <p14:creationId xmlns:p14="http://schemas.microsoft.com/office/powerpoint/2010/main" val="4149043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a:xfrm>
            <a:off x="838200" y="356416"/>
            <a:ext cx="10515600" cy="1325563"/>
          </a:xfrm>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this</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won’t</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work</a:t>
            </a:r>
            <a:r>
              <a:rPr lang="sv-SE" dirty="0">
                <a:latin typeface="Tahoma" panose="020B0604030504040204" pitchFamily="34" charset="0"/>
                <a:ea typeface="Tahoma" panose="020B0604030504040204" pitchFamily="34" charset="0"/>
                <a:cs typeface="Tahoma" panose="020B0604030504040204" pitchFamily="34" charset="0"/>
              </a:rPr>
              <a:t> as </a:t>
            </a:r>
            <a:r>
              <a:rPr lang="sv-SE" dirty="0" err="1">
                <a:latin typeface="Tahoma" panose="020B0604030504040204" pitchFamily="34" charset="0"/>
                <a:ea typeface="Tahoma" panose="020B0604030504040204" pitchFamily="34" charset="0"/>
                <a:cs typeface="Tahoma" panose="020B0604030504040204" pitchFamily="34" charset="0"/>
              </a:rPr>
              <a:t>intended</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6235342F-2F8B-4100-9033-B49E81066755}"/>
              </a:ext>
            </a:extLst>
          </p:cNvPr>
          <p:cNvSpPr>
            <a:spLocks noGrp="1"/>
          </p:cNvSpPr>
          <p:nvPr>
            <p:ph idx="1"/>
          </p:nvPr>
        </p:nvSpPr>
        <p:spPr>
          <a:xfrm>
            <a:off x="7141031" y="1834334"/>
            <a:ext cx="4212771" cy="4351338"/>
          </a:xfrm>
          <a:solidFill>
            <a:schemeClr val="bg2">
              <a:lumMod val="25000"/>
            </a:schemeClr>
          </a:solidFill>
          <a:effectLst>
            <a:outerShdw blurRad="50800" dist="38100" dir="2700000" algn="tl" rotWithShape="0">
              <a:prstClr val="black">
                <a:alpha val="40000"/>
              </a:prstClr>
            </a:outerShdw>
          </a:effectLst>
        </p:spPr>
        <p:txBody>
          <a:bodyPr>
            <a:normAutofit/>
          </a:bodyPr>
          <a:lstStyle/>
          <a:p>
            <a:pPr marL="0" indent="0">
              <a:buNone/>
            </a:pPr>
            <a:r>
              <a:rPr lang="sv-SE" b="1" dirty="0">
                <a:solidFill>
                  <a:schemeClr val="accent1">
                    <a:lumMod val="50000"/>
                    <a:lumOff val="50000"/>
                  </a:schemeClr>
                </a:solidFill>
                <a:latin typeface="Consolas" panose="020B0609020204030204" pitchFamily="49" charset="0"/>
              </a:rPr>
              <a:t>my</a:t>
            </a:r>
            <a:r>
              <a:rPr lang="sv-SE" dirty="0">
                <a:solidFill>
                  <a:schemeClr val="bg1"/>
                </a:solidFill>
                <a:latin typeface="Consolas" panose="020B0609020204030204" pitchFamily="49" charset="0"/>
              </a:rPr>
              <a:t> </a:t>
            </a:r>
            <a:r>
              <a:rPr lang="sv-SE" dirty="0">
                <a:solidFill>
                  <a:schemeClr val="accent5">
                    <a:lumMod val="60000"/>
                    <a:lumOff val="40000"/>
                  </a:schemeClr>
                </a:solidFill>
                <a:latin typeface="Consolas" panose="020B0609020204030204" pitchFamily="49" charset="0"/>
              </a:rPr>
              <a:t>a</a:t>
            </a:r>
            <a:r>
              <a:rPr lang="sv-SE" dirty="0">
                <a:solidFill>
                  <a:schemeClr val="bg1"/>
                </a:solidFill>
                <a:latin typeface="Consolas" panose="020B0609020204030204" pitchFamily="49" charset="0"/>
              </a:rPr>
              <a:t> </a:t>
            </a:r>
            <a:r>
              <a:rPr lang="en-US" dirty="0">
                <a:solidFill>
                  <a:schemeClr val="bg1"/>
                </a:solidFill>
                <a:latin typeface="Consolas" panose="020B0609020204030204" pitchFamily="49" charset="0"/>
              </a:rPr>
              <a:t>= </a:t>
            </a:r>
            <a:r>
              <a:rPr lang="en-US" dirty="0">
                <a:solidFill>
                  <a:schemeClr val="accent6">
                    <a:lumMod val="40000"/>
                    <a:lumOff val="60000"/>
                  </a:schemeClr>
                </a:solidFill>
                <a:latin typeface="Consolas" panose="020B0609020204030204" pitchFamily="49" charset="0"/>
              </a:rPr>
              <a:t>1</a:t>
            </a:r>
            <a:r>
              <a:rPr lang="en-US" dirty="0">
                <a:solidFill>
                  <a:schemeClr val="bg1"/>
                </a:solidFill>
                <a:latin typeface="Consolas" panose="020B0609020204030204" pitchFamily="49" charset="0"/>
              </a:rPr>
              <a:t>;</a:t>
            </a:r>
          </a:p>
          <a:p>
            <a:pPr marL="0" indent="0">
              <a:buNone/>
            </a:pPr>
            <a:r>
              <a:rPr lang="en-US" b="1" dirty="0">
                <a:solidFill>
                  <a:schemeClr val="accent1">
                    <a:lumMod val="50000"/>
                    <a:lumOff val="50000"/>
                  </a:schemeClr>
                </a:solidFill>
                <a:latin typeface="Consolas" panose="020B0609020204030204" pitchFamily="49" charset="0"/>
              </a:rPr>
              <a:t>my</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b</a:t>
            </a:r>
            <a:r>
              <a:rPr lang="en-US" dirty="0">
                <a:solidFill>
                  <a:schemeClr val="bg1"/>
                </a:solidFill>
                <a:latin typeface="Consolas" panose="020B0609020204030204" pitchFamily="49" charset="0"/>
              </a:rPr>
              <a:t> = </a:t>
            </a:r>
            <a:r>
              <a:rPr lang="en-US" dirty="0">
                <a:solidFill>
                  <a:schemeClr val="accent6">
                    <a:lumMod val="40000"/>
                    <a:lumOff val="60000"/>
                  </a:schemeClr>
                </a:solidFill>
                <a:latin typeface="Consolas" panose="020B0609020204030204" pitchFamily="49" charset="0"/>
              </a:rPr>
              <a:t>2</a:t>
            </a:r>
            <a:r>
              <a:rPr lang="en-US" dirty="0">
                <a:solidFill>
                  <a:schemeClr val="bg1"/>
                </a:solidFill>
                <a:latin typeface="Consolas" panose="020B0609020204030204" pitchFamily="49" charset="0"/>
              </a:rPr>
              <a:t>;</a:t>
            </a:r>
          </a:p>
          <a:p>
            <a:pPr marL="0" indent="0">
              <a:buNone/>
            </a:pPr>
            <a:endParaRPr lang="en-US" dirty="0">
              <a:solidFill>
                <a:schemeClr val="bg1"/>
              </a:solidFill>
              <a:latin typeface="Consolas" panose="020B0609020204030204" pitchFamily="49" charset="0"/>
            </a:endParaRPr>
          </a:p>
          <a:p>
            <a:pPr marL="0" indent="0">
              <a:buNone/>
            </a:pPr>
            <a:r>
              <a:rPr lang="en-US" dirty="0">
                <a:solidFill>
                  <a:schemeClr val="accent6">
                    <a:lumMod val="60000"/>
                    <a:lumOff val="40000"/>
                  </a:schemeClr>
                </a:solidFill>
                <a:latin typeface="Consolas" panose="020B0609020204030204" pitchFamily="49" charset="0"/>
              </a:rPr>
              <a:t>swap</a:t>
            </a:r>
            <a:r>
              <a:rPr lang="en-US" dirty="0">
                <a:solidFill>
                  <a:schemeClr val="bg1"/>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a</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b</a:t>
            </a:r>
            <a:r>
              <a:rPr lang="en-US" dirty="0">
                <a:solidFill>
                  <a:schemeClr val="bg1"/>
                </a:solidFill>
                <a:latin typeface="Consolas" panose="020B0609020204030204" pitchFamily="49" charset="0"/>
              </a:rPr>
              <a:t>);</a:t>
            </a:r>
          </a:p>
          <a:p>
            <a:pPr marL="0" indent="0">
              <a:buNone/>
            </a:pPr>
            <a:endParaRPr lang="en-US" dirty="0">
              <a:solidFill>
                <a:schemeClr val="bg1"/>
              </a:solidFill>
              <a:latin typeface="Consolas" panose="020B0609020204030204" pitchFamily="49" charset="0"/>
            </a:endParaRPr>
          </a:p>
          <a:p>
            <a:pPr marL="0" indent="0">
              <a:buNone/>
            </a:pPr>
            <a:r>
              <a:rPr lang="en-US" dirty="0">
                <a:solidFill>
                  <a:schemeClr val="accent6">
                    <a:lumMod val="60000"/>
                    <a:lumOff val="40000"/>
                  </a:schemeClr>
                </a:solidFill>
                <a:latin typeface="Consolas" panose="020B0609020204030204" pitchFamily="49" charset="0"/>
              </a:rPr>
              <a:t>say</a:t>
            </a:r>
            <a:r>
              <a:rPr lang="en-US" dirty="0">
                <a:solidFill>
                  <a:schemeClr val="bg1"/>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a</a:t>
            </a:r>
            <a:r>
              <a:rPr lang="en-US" dirty="0">
                <a:solidFill>
                  <a:schemeClr val="bg1"/>
                </a:solidFill>
                <a:latin typeface="Consolas" panose="020B0609020204030204" pitchFamily="49" charset="0"/>
              </a:rPr>
              <a:t>);    </a:t>
            </a:r>
            <a:r>
              <a:rPr lang="en-US" i="1" dirty="0">
                <a:solidFill>
                  <a:schemeClr val="accent6">
                    <a:lumMod val="40000"/>
                    <a:lumOff val="60000"/>
                  </a:schemeClr>
                </a:solidFill>
                <a:latin typeface="Consolas" panose="020B0609020204030204" pitchFamily="49" charset="0"/>
              </a:rPr>
              <a:t># 1</a:t>
            </a:r>
          </a:p>
          <a:p>
            <a:pPr marL="0" indent="0">
              <a:buNone/>
            </a:pPr>
            <a:r>
              <a:rPr lang="en-US" dirty="0">
                <a:solidFill>
                  <a:schemeClr val="accent6">
                    <a:lumMod val="60000"/>
                    <a:lumOff val="40000"/>
                  </a:schemeClr>
                </a:solidFill>
                <a:latin typeface="Consolas" panose="020B0609020204030204" pitchFamily="49" charset="0"/>
              </a:rPr>
              <a:t>say</a:t>
            </a:r>
            <a:r>
              <a:rPr lang="en-US" dirty="0">
                <a:solidFill>
                  <a:schemeClr val="bg1"/>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b</a:t>
            </a:r>
            <a:r>
              <a:rPr lang="en-US" dirty="0">
                <a:solidFill>
                  <a:schemeClr val="bg1"/>
                </a:solidFill>
                <a:latin typeface="Consolas" panose="020B0609020204030204" pitchFamily="49" charset="0"/>
              </a:rPr>
              <a:t>);    </a:t>
            </a:r>
            <a:r>
              <a:rPr lang="en-US" i="1" dirty="0">
                <a:solidFill>
                  <a:schemeClr val="accent6">
                    <a:lumMod val="40000"/>
                    <a:lumOff val="60000"/>
                  </a:schemeClr>
                </a:solidFill>
                <a:latin typeface="Consolas" panose="020B0609020204030204" pitchFamily="49" charset="0"/>
              </a:rPr>
              <a:t># 2</a:t>
            </a:r>
          </a:p>
        </p:txBody>
      </p:sp>
      <p:sp>
        <p:nvSpPr>
          <p:cNvPr id="5" name="Content Placeholder 1">
            <a:extLst>
              <a:ext uri="{FF2B5EF4-FFF2-40B4-BE49-F238E27FC236}">
                <a16:creationId xmlns:a16="http://schemas.microsoft.com/office/drawing/2014/main" id="{DB3500E4-870C-407D-9CC8-1827D1880BE3}"/>
              </a:ext>
            </a:extLst>
          </p:cNvPr>
          <p:cNvSpPr txBox="1">
            <a:spLocks/>
          </p:cNvSpPr>
          <p:nvPr/>
        </p:nvSpPr>
        <p:spPr>
          <a:xfrm>
            <a:off x="838198" y="1834334"/>
            <a:ext cx="4212771" cy="4351338"/>
          </a:xfrm>
          <a:prstGeom prst="rect">
            <a:avLst/>
          </a:prstGeom>
          <a:solidFill>
            <a:schemeClr val="bg2">
              <a:lumMod val="25000"/>
            </a:schemeClr>
          </a:solidFill>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lumMod val="50000"/>
                    <a:lumOff val="50000"/>
                  </a:schemeClr>
                </a:solidFill>
                <a:latin typeface="Consolas" panose="020B0609020204030204" pitchFamily="49" charset="0"/>
              </a:rPr>
              <a:t>func</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swap</a:t>
            </a:r>
            <a:r>
              <a:rPr lang="en-US" dirty="0">
                <a:solidFill>
                  <a:schemeClr val="bg1"/>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x</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y</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my</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t</a:t>
            </a:r>
            <a:r>
              <a:rPr lang="en-US" dirty="0">
                <a:solidFill>
                  <a:schemeClr val="bg1"/>
                </a:solidFill>
                <a:latin typeface="Consolas" panose="020B0609020204030204" pitchFamily="49" charset="0"/>
              </a:rPr>
              <a:t> = </a:t>
            </a:r>
            <a:r>
              <a:rPr lang="en-US" dirty="0">
                <a:solidFill>
                  <a:schemeClr val="accent5">
                    <a:lumMod val="60000"/>
                    <a:lumOff val="40000"/>
                  </a:schemeClr>
                </a:solidFill>
                <a:latin typeface="Consolas" panose="020B0609020204030204" pitchFamily="49" charset="0"/>
              </a:rPr>
              <a:t>x</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x</a:t>
            </a:r>
            <a:r>
              <a:rPr lang="en-US" dirty="0">
                <a:solidFill>
                  <a:schemeClr val="bg1"/>
                </a:solidFill>
                <a:latin typeface="Consolas" panose="020B0609020204030204" pitchFamily="49" charset="0"/>
              </a:rPr>
              <a:t> = </a:t>
            </a:r>
            <a:r>
              <a:rPr lang="en-US" dirty="0">
                <a:solidFill>
                  <a:schemeClr val="accent5">
                    <a:lumMod val="60000"/>
                    <a:lumOff val="40000"/>
                  </a:schemeClr>
                </a:solidFill>
                <a:latin typeface="Consolas" panose="020B0609020204030204" pitchFamily="49" charset="0"/>
              </a:rPr>
              <a:t>y</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y</a:t>
            </a:r>
            <a:r>
              <a:rPr lang="en-US" dirty="0">
                <a:solidFill>
                  <a:schemeClr val="bg1"/>
                </a:solidFill>
                <a:latin typeface="Consolas" panose="020B0609020204030204" pitchFamily="49" charset="0"/>
              </a:rPr>
              <a:t> = </a:t>
            </a:r>
            <a:r>
              <a:rPr lang="en-US" dirty="0">
                <a:solidFill>
                  <a:schemeClr val="accent5">
                    <a:lumMod val="60000"/>
                    <a:lumOff val="40000"/>
                  </a:schemeClr>
                </a:solidFill>
                <a:latin typeface="Consolas" panose="020B0609020204030204" pitchFamily="49" charset="0"/>
              </a:rPr>
              <a:t>t</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a:t>
            </a:r>
          </a:p>
        </p:txBody>
      </p:sp>
      <p:sp>
        <p:nvSpPr>
          <p:cNvPr id="3" name="TextBox 2">
            <a:extLst>
              <a:ext uri="{FF2B5EF4-FFF2-40B4-BE49-F238E27FC236}">
                <a16:creationId xmlns:a16="http://schemas.microsoft.com/office/drawing/2014/main" id="{200B4217-C6DD-4776-B197-BC2E376FACA2}"/>
              </a:ext>
            </a:extLst>
          </p:cNvPr>
          <p:cNvSpPr txBox="1"/>
          <p:nvPr/>
        </p:nvSpPr>
        <p:spPr>
          <a:xfrm>
            <a:off x="9845041" y="2878968"/>
            <a:ext cx="1576252" cy="369332"/>
          </a:xfrm>
          <a:prstGeom prst="rect">
            <a:avLst/>
          </a:prstGeom>
          <a:noFill/>
        </p:spPr>
        <p:txBody>
          <a:bodyPr wrap="square" rtlCol="0">
            <a:spAutoFit/>
          </a:bodyPr>
          <a:lstStyle/>
          <a:p>
            <a:r>
              <a:rPr lang="en-US"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rPr>
              <a:t>pass by value</a:t>
            </a:r>
          </a:p>
        </p:txBody>
      </p:sp>
      <p:cxnSp>
        <p:nvCxnSpPr>
          <p:cNvPr id="7" name="Connector: Curved 6">
            <a:extLst>
              <a:ext uri="{FF2B5EF4-FFF2-40B4-BE49-F238E27FC236}">
                <a16:creationId xmlns:a16="http://schemas.microsoft.com/office/drawing/2014/main" id="{9BCEA298-EEA9-4A2B-B378-FB5EE0D6D8BC}"/>
              </a:ext>
            </a:extLst>
          </p:cNvPr>
          <p:cNvCxnSpPr>
            <a:cxnSpLocks/>
            <a:stCxn id="3" idx="1"/>
          </p:cNvCxnSpPr>
          <p:nvPr/>
        </p:nvCxnSpPr>
        <p:spPr>
          <a:xfrm rot="10800000" flipV="1">
            <a:off x="8342811" y="3063634"/>
            <a:ext cx="1502230" cy="365366"/>
          </a:xfrm>
          <a:prstGeom prst="curvedConnector3">
            <a:avLst>
              <a:gd name="adj1" fmla="val 100435"/>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Curved 18">
            <a:extLst>
              <a:ext uri="{FF2B5EF4-FFF2-40B4-BE49-F238E27FC236}">
                <a16:creationId xmlns:a16="http://schemas.microsoft.com/office/drawing/2014/main" id="{E3FB8709-B1F2-4861-9CC9-E372CA3AFACE}"/>
              </a:ext>
            </a:extLst>
          </p:cNvPr>
          <p:cNvCxnSpPr>
            <a:cxnSpLocks/>
          </p:cNvCxnSpPr>
          <p:nvPr/>
        </p:nvCxnSpPr>
        <p:spPr>
          <a:xfrm rot="10800000" flipV="1">
            <a:off x="8856619" y="3092969"/>
            <a:ext cx="988422" cy="307683"/>
          </a:xfrm>
          <a:prstGeom prst="curvedConnector3">
            <a:avLst>
              <a:gd name="adj1" fmla="val 94934"/>
            </a:avLst>
          </a:prstGeom>
          <a:ln w="5715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284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but</a:t>
            </a:r>
            <a:r>
              <a:rPr lang="sv-SE" dirty="0">
                <a:latin typeface="Tahoma" panose="020B0604030504040204" pitchFamily="34" charset="0"/>
                <a:ea typeface="Tahoma" panose="020B0604030504040204" pitchFamily="34" charset="0"/>
                <a:cs typeface="Tahoma" panose="020B0604030504040204" pitchFamily="34" charset="0"/>
              </a:rPr>
              <a:t> a </a:t>
            </a:r>
            <a:r>
              <a:rPr lang="sv-SE" dirty="0" err="1">
                <a:latin typeface="Tahoma" panose="020B0604030504040204" pitchFamily="34" charset="0"/>
                <a:ea typeface="Tahoma" panose="020B0604030504040204" pitchFamily="34" charset="0"/>
                <a:cs typeface="Tahoma" panose="020B0604030504040204" pitchFamily="34" charset="0"/>
              </a:rPr>
              <a:t>macro</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works</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6235342F-2F8B-4100-9033-B49E81066755}"/>
              </a:ext>
            </a:extLst>
          </p:cNvPr>
          <p:cNvSpPr>
            <a:spLocks noGrp="1"/>
          </p:cNvSpPr>
          <p:nvPr>
            <p:ph idx="1"/>
          </p:nvPr>
        </p:nvSpPr>
        <p:spPr>
          <a:xfrm>
            <a:off x="7141029" y="1843042"/>
            <a:ext cx="4212771" cy="4351338"/>
          </a:xfrm>
          <a:solidFill>
            <a:schemeClr val="bg2">
              <a:lumMod val="25000"/>
            </a:schemeClr>
          </a:solidFill>
          <a:effectLst>
            <a:outerShdw blurRad="50800" dist="38100" dir="2700000" algn="tl" rotWithShape="0">
              <a:prstClr val="black">
                <a:alpha val="40000"/>
              </a:prstClr>
            </a:outerShdw>
          </a:effectLst>
        </p:spPr>
        <p:txBody>
          <a:bodyPr>
            <a:normAutofit/>
          </a:bodyPr>
          <a:lstStyle/>
          <a:p>
            <a:pPr marL="0" indent="0">
              <a:buNone/>
            </a:pPr>
            <a:r>
              <a:rPr lang="sv-SE" b="1" dirty="0">
                <a:solidFill>
                  <a:schemeClr val="accent1">
                    <a:lumMod val="50000"/>
                    <a:lumOff val="50000"/>
                  </a:schemeClr>
                </a:solidFill>
                <a:latin typeface="Consolas" panose="020B0609020204030204" pitchFamily="49" charset="0"/>
              </a:rPr>
              <a:t>my</a:t>
            </a:r>
            <a:r>
              <a:rPr lang="sv-SE" dirty="0">
                <a:solidFill>
                  <a:schemeClr val="bg1"/>
                </a:solidFill>
                <a:latin typeface="Consolas" panose="020B0609020204030204" pitchFamily="49" charset="0"/>
              </a:rPr>
              <a:t> </a:t>
            </a:r>
            <a:r>
              <a:rPr lang="sv-SE" dirty="0">
                <a:solidFill>
                  <a:schemeClr val="accent5">
                    <a:lumMod val="60000"/>
                    <a:lumOff val="40000"/>
                  </a:schemeClr>
                </a:solidFill>
                <a:latin typeface="Consolas" panose="020B0609020204030204" pitchFamily="49" charset="0"/>
              </a:rPr>
              <a:t>a</a:t>
            </a:r>
            <a:r>
              <a:rPr lang="sv-SE" dirty="0">
                <a:solidFill>
                  <a:schemeClr val="bg1"/>
                </a:solidFill>
                <a:latin typeface="Consolas" panose="020B0609020204030204" pitchFamily="49" charset="0"/>
              </a:rPr>
              <a:t> </a:t>
            </a:r>
            <a:r>
              <a:rPr lang="en-US" dirty="0">
                <a:solidFill>
                  <a:schemeClr val="bg1"/>
                </a:solidFill>
                <a:latin typeface="Consolas" panose="020B0609020204030204" pitchFamily="49" charset="0"/>
              </a:rPr>
              <a:t>= </a:t>
            </a:r>
            <a:r>
              <a:rPr lang="en-US" dirty="0">
                <a:solidFill>
                  <a:schemeClr val="accent6">
                    <a:lumMod val="40000"/>
                    <a:lumOff val="60000"/>
                  </a:schemeClr>
                </a:solidFill>
                <a:latin typeface="Consolas" panose="020B0609020204030204" pitchFamily="49" charset="0"/>
              </a:rPr>
              <a:t>1</a:t>
            </a:r>
            <a:r>
              <a:rPr lang="en-US" dirty="0">
                <a:solidFill>
                  <a:schemeClr val="bg1"/>
                </a:solidFill>
                <a:latin typeface="Consolas" panose="020B0609020204030204" pitchFamily="49" charset="0"/>
              </a:rPr>
              <a:t>;</a:t>
            </a:r>
          </a:p>
          <a:p>
            <a:pPr marL="0" indent="0">
              <a:buNone/>
            </a:pPr>
            <a:r>
              <a:rPr lang="en-US" b="1" dirty="0">
                <a:solidFill>
                  <a:schemeClr val="accent1">
                    <a:lumMod val="50000"/>
                    <a:lumOff val="50000"/>
                  </a:schemeClr>
                </a:solidFill>
                <a:latin typeface="Consolas" panose="020B0609020204030204" pitchFamily="49" charset="0"/>
              </a:rPr>
              <a:t>my</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b</a:t>
            </a:r>
            <a:r>
              <a:rPr lang="en-US" dirty="0">
                <a:solidFill>
                  <a:schemeClr val="bg1"/>
                </a:solidFill>
                <a:latin typeface="Consolas" panose="020B0609020204030204" pitchFamily="49" charset="0"/>
              </a:rPr>
              <a:t> = </a:t>
            </a:r>
            <a:r>
              <a:rPr lang="en-US" dirty="0">
                <a:solidFill>
                  <a:schemeClr val="accent6">
                    <a:lumMod val="40000"/>
                    <a:lumOff val="60000"/>
                  </a:schemeClr>
                </a:solidFill>
                <a:latin typeface="Consolas" panose="020B0609020204030204" pitchFamily="49" charset="0"/>
              </a:rPr>
              <a:t>2</a:t>
            </a:r>
            <a:r>
              <a:rPr lang="en-US" dirty="0">
                <a:solidFill>
                  <a:schemeClr val="bg1"/>
                </a:solidFill>
                <a:latin typeface="Consolas" panose="020B0609020204030204" pitchFamily="49" charset="0"/>
              </a:rPr>
              <a:t>;</a:t>
            </a:r>
          </a:p>
          <a:p>
            <a:pPr marL="0" indent="0">
              <a:buNone/>
            </a:pPr>
            <a:endParaRPr lang="en-US" dirty="0">
              <a:solidFill>
                <a:schemeClr val="bg1"/>
              </a:solidFill>
              <a:latin typeface="Consolas" panose="020B0609020204030204" pitchFamily="49" charset="0"/>
            </a:endParaRPr>
          </a:p>
          <a:p>
            <a:pPr marL="0" indent="0">
              <a:buNone/>
            </a:pPr>
            <a:r>
              <a:rPr lang="en-US" dirty="0">
                <a:solidFill>
                  <a:schemeClr val="accent6">
                    <a:lumMod val="60000"/>
                    <a:lumOff val="40000"/>
                  </a:schemeClr>
                </a:solidFill>
                <a:latin typeface="Consolas" panose="020B0609020204030204" pitchFamily="49" charset="0"/>
              </a:rPr>
              <a:t>swap</a:t>
            </a:r>
            <a:r>
              <a:rPr lang="en-US" dirty="0">
                <a:solidFill>
                  <a:schemeClr val="bg1"/>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a</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b</a:t>
            </a:r>
            <a:r>
              <a:rPr lang="en-US" dirty="0">
                <a:solidFill>
                  <a:schemeClr val="bg1"/>
                </a:solidFill>
                <a:latin typeface="Consolas" panose="020B0609020204030204" pitchFamily="49" charset="0"/>
              </a:rPr>
              <a:t>);</a:t>
            </a:r>
          </a:p>
          <a:p>
            <a:pPr marL="0" indent="0">
              <a:buNone/>
            </a:pPr>
            <a:endParaRPr lang="en-US" dirty="0">
              <a:solidFill>
                <a:schemeClr val="bg1"/>
              </a:solidFill>
              <a:latin typeface="Consolas" panose="020B0609020204030204" pitchFamily="49" charset="0"/>
            </a:endParaRPr>
          </a:p>
          <a:p>
            <a:pPr marL="0" indent="0">
              <a:buNone/>
            </a:pPr>
            <a:r>
              <a:rPr lang="en-US" dirty="0">
                <a:solidFill>
                  <a:schemeClr val="accent6">
                    <a:lumMod val="60000"/>
                    <a:lumOff val="40000"/>
                  </a:schemeClr>
                </a:solidFill>
                <a:latin typeface="Consolas" panose="020B0609020204030204" pitchFamily="49" charset="0"/>
              </a:rPr>
              <a:t>say</a:t>
            </a:r>
            <a:r>
              <a:rPr lang="en-US" dirty="0">
                <a:solidFill>
                  <a:schemeClr val="bg1"/>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a</a:t>
            </a:r>
            <a:r>
              <a:rPr lang="en-US" dirty="0">
                <a:solidFill>
                  <a:schemeClr val="bg1"/>
                </a:solidFill>
                <a:latin typeface="Consolas" panose="020B0609020204030204" pitchFamily="49" charset="0"/>
              </a:rPr>
              <a:t>);    </a:t>
            </a:r>
            <a:r>
              <a:rPr lang="en-US" i="1" dirty="0">
                <a:solidFill>
                  <a:schemeClr val="accent6">
                    <a:lumMod val="40000"/>
                    <a:lumOff val="60000"/>
                  </a:schemeClr>
                </a:solidFill>
                <a:latin typeface="Consolas" panose="020B0609020204030204" pitchFamily="49" charset="0"/>
              </a:rPr>
              <a:t># 2</a:t>
            </a:r>
          </a:p>
          <a:p>
            <a:pPr marL="0" indent="0">
              <a:buNone/>
            </a:pPr>
            <a:r>
              <a:rPr lang="en-US" dirty="0">
                <a:solidFill>
                  <a:schemeClr val="accent6">
                    <a:lumMod val="60000"/>
                    <a:lumOff val="40000"/>
                  </a:schemeClr>
                </a:solidFill>
                <a:latin typeface="Consolas" panose="020B0609020204030204" pitchFamily="49" charset="0"/>
              </a:rPr>
              <a:t>say</a:t>
            </a:r>
            <a:r>
              <a:rPr lang="en-US" dirty="0">
                <a:solidFill>
                  <a:schemeClr val="bg1"/>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b</a:t>
            </a:r>
            <a:r>
              <a:rPr lang="en-US" dirty="0">
                <a:solidFill>
                  <a:schemeClr val="bg1"/>
                </a:solidFill>
                <a:latin typeface="Consolas" panose="020B0609020204030204" pitchFamily="49" charset="0"/>
              </a:rPr>
              <a:t>);    </a:t>
            </a:r>
            <a:r>
              <a:rPr lang="en-US" i="1" dirty="0">
                <a:solidFill>
                  <a:schemeClr val="accent6">
                    <a:lumMod val="40000"/>
                    <a:lumOff val="60000"/>
                  </a:schemeClr>
                </a:solidFill>
                <a:latin typeface="Consolas" panose="020B0609020204030204" pitchFamily="49" charset="0"/>
              </a:rPr>
              <a:t># 1</a:t>
            </a:r>
          </a:p>
        </p:txBody>
      </p:sp>
      <p:sp>
        <p:nvSpPr>
          <p:cNvPr id="5" name="Content Placeholder 1">
            <a:extLst>
              <a:ext uri="{FF2B5EF4-FFF2-40B4-BE49-F238E27FC236}">
                <a16:creationId xmlns:a16="http://schemas.microsoft.com/office/drawing/2014/main" id="{DB3500E4-870C-407D-9CC8-1827D1880BE3}"/>
              </a:ext>
            </a:extLst>
          </p:cNvPr>
          <p:cNvSpPr txBox="1">
            <a:spLocks/>
          </p:cNvSpPr>
          <p:nvPr/>
        </p:nvSpPr>
        <p:spPr>
          <a:xfrm>
            <a:off x="838199" y="1843042"/>
            <a:ext cx="4212771" cy="4351338"/>
          </a:xfrm>
          <a:prstGeom prst="rect">
            <a:avLst/>
          </a:prstGeom>
          <a:solidFill>
            <a:schemeClr val="bg2">
              <a:lumMod val="25000"/>
            </a:schemeClr>
          </a:solidFill>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lumMod val="50000"/>
                    <a:lumOff val="50000"/>
                  </a:schemeClr>
                </a:solidFill>
                <a:latin typeface="Consolas" panose="020B0609020204030204" pitchFamily="49" charset="0"/>
              </a:rPr>
              <a:t>macro</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swap</a:t>
            </a:r>
            <a:r>
              <a:rPr lang="en-US" dirty="0">
                <a:solidFill>
                  <a:schemeClr val="bg1"/>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x</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y</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return quasi</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my</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t</a:t>
            </a:r>
            <a:r>
              <a:rPr lang="en-US" dirty="0">
                <a:solidFill>
                  <a:schemeClr val="bg1"/>
                </a:solidFill>
                <a:latin typeface="Consolas" panose="020B0609020204030204" pitchFamily="49" charset="0"/>
              </a:rPr>
              <a:t> = </a:t>
            </a:r>
            <a:r>
              <a:rPr lang="en-US" dirty="0">
                <a:solidFill>
                  <a:schemeClr val="accent5">
                    <a:lumMod val="60000"/>
                    <a:lumOff val="40000"/>
                  </a:schemeClr>
                </a:solidFill>
                <a:latin typeface="Consolas" panose="020B0609020204030204" pitchFamily="49" charset="0"/>
              </a:rPr>
              <a:t>x</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x</a:t>
            </a:r>
            <a:r>
              <a:rPr lang="en-US" dirty="0">
                <a:solidFill>
                  <a:schemeClr val="bg1"/>
                </a:solidFill>
                <a:latin typeface="Consolas" panose="020B0609020204030204" pitchFamily="49" charset="0"/>
              </a:rPr>
              <a:t> = </a:t>
            </a:r>
            <a:r>
              <a:rPr lang="en-US" dirty="0">
                <a:solidFill>
                  <a:schemeClr val="accent5">
                    <a:lumMod val="60000"/>
                    <a:lumOff val="40000"/>
                  </a:schemeClr>
                </a:solidFill>
                <a:latin typeface="Consolas" panose="020B0609020204030204" pitchFamily="49" charset="0"/>
              </a:rPr>
              <a:t>y</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y</a:t>
            </a:r>
            <a:r>
              <a:rPr lang="en-US" dirty="0">
                <a:solidFill>
                  <a:schemeClr val="bg1"/>
                </a:solidFill>
                <a:latin typeface="Consolas" panose="020B0609020204030204" pitchFamily="49" charset="0"/>
              </a:rPr>
              <a:t> = </a:t>
            </a:r>
            <a:r>
              <a:rPr lang="en-US" dirty="0">
                <a:solidFill>
                  <a:schemeClr val="accent5">
                    <a:lumMod val="60000"/>
                    <a:lumOff val="40000"/>
                  </a:schemeClr>
                </a:solidFill>
                <a:latin typeface="Consolas" panose="020B0609020204030204" pitchFamily="49" charset="0"/>
              </a:rPr>
              <a:t>t</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54154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oops</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forgot</a:t>
            </a:r>
            <a:r>
              <a:rPr lang="sv-SE" dirty="0">
                <a:latin typeface="Tahoma" panose="020B0604030504040204" pitchFamily="34" charset="0"/>
                <a:ea typeface="Tahoma" panose="020B0604030504040204" pitchFamily="34" charset="0"/>
                <a:cs typeface="Tahoma" panose="020B0604030504040204" pitchFamily="34" charset="0"/>
              </a:rPr>
              <a:t> all the </a:t>
            </a:r>
            <a:r>
              <a:rPr lang="sv-SE" dirty="0" err="1">
                <a:latin typeface="Tahoma" panose="020B0604030504040204" pitchFamily="34" charset="0"/>
                <a:ea typeface="Tahoma" panose="020B0604030504040204" pitchFamily="34" charset="0"/>
                <a:cs typeface="Tahoma" panose="020B0604030504040204" pitchFamily="34" charset="0"/>
              </a:rPr>
              <a:t>unquotes</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6235342F-2F8B-4100-9033-B49E81066755}"/>
              </a:ext>
            </a:extLst>
          </p:cNvPr>
          <p:cNvSpPr>
            <a:spLocks noGrp="1"/>
          </p:cNvSpPr>
          <p:nvPr>
            <p:ph idx="1"/>
          </p:nvPr>
        </p:nvSpPr>
        <p:spPr>
          <a:xfrm>
            <a:off x="7141029" y="1825625"/>
            <a:ext cx="4212771" cy="4351338"/>
          </a:xfrm>
          <a:solidFill>
            <a:schemeClr val="bg2">
              <a:lumMod val="25000"/>
            </a:schemeClr>
          </a:solidFill>
          <a:effectLst>
            <a:outerShdw blurRad="50800" dist="38100" dir="2700000" algn="tl" rotWithShape="0">
              <a:prstClr val="black">
                <a:alpha val="40000"/>
              </a:prstClr>
            </a:outerShdw>
          </a:effectLst>
        </p:spPr>
        <p:txBody>
          <a:bodyPr>
            <a:normAutofit/>
          </a:bodyPr>
          <a:lstStyle/>
          <a:p>
            <a:pPr marL="0" indent="0">
              <a:buNone/>
            </a:pPr>
            <a:r>
              <a:rPr lang="sv-SE" b="1" dirty="0">
                <a:solidFill>
                  <a:schemeClr val="accent1">
                    <a:lumMod val="50000"/>
                    <a:lumOff val="50000"/>
                  </a:schemeClr>
                </a:solidFill>
                <a:latin typeface="Consolas" panose="020B0609020204030204" pitchFamily="49" charset="0"/>
              </a:rPr>
              <a:t>my</a:t>
            </a:r>
            <a:r>
              <a:rPr lang="sv-SE" dirty="0">
                <a:solidFill>
                  <a:schemeClr val="bg1"/>
                </a:solidFill>
                <a:latin typeface="Consolas" panose="020B0609020204030204" pitchFamily="49" charset="0"/>
              </a:rPr>
              <a:t> </a:t>
            </a:r>
            <a:r>
              <a:rPr lang="sv-SE" dirty="0">
                <a:solidFill>
                  <a:schemeClr val="accent5">
                    <a:lumMod val="60000"/>
                    <a:lumOff val="40000"/>
                  </a:schemeClr>
                </a:solidFill>
                <a:latin typeface="Consolas" panose="020B0609020204030204" pitchFamily="49" charset="0"/>
              </a:rPr>
              <a:t>a</a:t>
            </a:r>
            <a:r>
              <a:rPr lang="sv-SE" dirty="0">
                <a:solidFill>
                  <a:schemeClr val="bg1"/>
                </a:solidFill>
                <a:latin typeface="Consolas" panose="020B0609020204030204" pitchFamily="49" charset="0"/>
              </a:rPr>
              <a:t> </a:t>
            </a:r>
            <a:r>
              <a:rPr lang="en-US" dirty="0">
                <a:solidFill>
                  <a:schemeClr val="bg1"/>
                </a:solidFill>
                <a:latin typeface="Consolas" panose="020B0609020204030204" pitchFamily="49" charset="0"/>
              </a:rPr>
              <a:t>= </a:t>
            </a:r>
            <a:r>
              <a:rPr lang="en-US" dirty="0">
                <a:solidFill>
                  <a:schemeClr val="accent6">
                    <a:lumMod val="40000"/>
                    <a:lumOff val="60000"/>
                  </a:schemeClr>
                </a:solidFill>
                <a:latin typeface="Consolas" panose="020B0609020204030204" pitchFamily="49" charset="0"/>
              </a:rPr>
              <a:t>1</a:t>
            </a:r>
            <a:r>
              <a:rPr lang="en-US" dirty="0">
                <a:solidFill>
                  <a:schemeClr val="bg1"/>
                </a:solidFill>
                <a:latin typeface="Consolas" panose="020B0609020204030204" pitchFamily="49" charset="0"/>
              </a:rPr>
              <a:t>;</a:t>
            </a:r>
          </a:p>
          <a:p>
            <a:pPr marL="0" indent="0">
              <a:buNone/>
            </a:pPr>
            <a:r>
              <a:rPr lang="en-US" b="1" dirty="0">
                <a:solidFill>
                  <a:schemeClr val="accent1">
                    <a:lumMod val="50000"/>
                    <a:lumOff val="50000"/>
                  </a:schemeClr>
                </a:solidFill>
                <a:latin typeface="Consolas" panose="020B0609020204030204" pitchFamily="49" charset="0"/>
              </a:rPr>
              <a:t>my</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b</a:t>
            </a:r>
            <a:r>
              <a:rPr lang="en-US" dirty="0">
                <a:solidFill>
                  <a:schemeClr val="bg1"/>
                </a:solidFill>
                <a:latin typeface="Consolas" panose="020B0609020204030204" pitchFamily="49" charset="0"/>
              </a:rPr>
              <a:t> = </a:t>
            </a:r>
            <a:r>
              <a:rPr lang="en-US" dirty="0">
                <a:solidFill>
                  <a:schemeClr val="accent6">
                    <a:lumMod val="40000"/>
                    <a:lumOff val="60000"/>
                  </a:schemeClr>
                </a:solidFill>
                <a:latin typeface="Consolas" panose="020B0609020204030204" pitchFamily="49" charset="0"/>
              </a:rPr>
              <a:t>2</a:t>
            </a:r>
            <a:r>
              <a:rPr lang="en-US" dirty="0">
                <a:solidFill>
                  <a:schemeClr val="bg1"/>
                </a:solidFill>
                <a:latin typeface="Consolas" panose="020B0609020204030204" pitchFamily="49" charset="0"/>
              </a:rPr>
              <a:t>;</a:t>
            </a:r>
          </a:p>
          <a:p>
            <a:pPr marL="0" indent="0">
              <a:buNone/>
            </a:pPr>
            <a:endParaRPr lang="en-US" dirty="0">
              <a:solidFill>
                <a:schemeClr val="bg1"/>
              </a:solidFill>
              <a:latin typeface="Consolas" panose="020B0609020204030204" pitchFamily="49" charset="0"/>
            </a:endParaRPr>
          </a:p>
          <a:p>
            <a:pPr marL="0" indent="0">
              <a:buNone/>
            </a:pPr>
            <a:r>
              <a:rPr lang="en-US" dirty="0">
                <a:solidFill>
                  <a:schemeClr val="accent6">
                    <a:lumMod val="60000"/>
                    <a:lumOff val="40000"/>
                  </a:schemeClr>
                </a:solidFill>
                <a:latin typeface="Consolas" panose="020B0609020204030204" pitchFamily="49" charset="0"/>
              </a:rPr>
              <a:t>swap</a:t>
            </a:r>
            <a:r>
              <a:rPr lang="en-US" dirty="0">
                <a:solidFill>
                  <a:schemeClr val="bg1"/>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a</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b</a:t>
            </a:r>
            <a:r>
              <a:rPr lang="en-US" dirty="0">
                <a:solidFill>
                  <a:schemeClr val="bg1"/>
                </a:solidFill>
                <a:latin typeface="Consolas" panose="020B0609020204030204" pitchFamily="49" charset="0"/>
              </a:rPr>
              <a:t>);</a:t>
            </a:r>
          </a:p>
          <a:p>
            <a:pPr marL="0" indent="0">
              <a:buNone/>
            </a:pPr>
            <a:endParaRPr lang="en-US" dirty="0">
              <a:solidFill>
                <a:schemeClr val="bg1"/>
              </a:solidFill>
              <a:latin typeface="Consolas" panose="020B0609020204030204" pitchFamily="49" charset="0"/>
            </a:endParaRPr>
          </a:p>
          <a:p>
            <a:pPr marL="0" indent="0">
              <a:buNone/>
            </a:pPr>
            <a:r>
              <a:rPr lang="en-US" dirty="0">
                <a:solidFill>
                  <a:schemeClr val="accent6">
                    <a:lumMod val="60000"/>
                    <a:lumOff val="40000"/>
                  </a:schemeClr>
                </a:solidFill>
                <a:latin typeface="Consolas" panose="020B0609020204030204" pitchFamily="49" charset="0"/>
              </a:rPr>
              <a:t>say</a:t>
            </a:r>
            <a:r>
              <a:rPr lang="en-US" dirty="0">
                <a:solidFill>
                  <a:schemeClr val="bg1"/>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a</a:t>
            </a:r>
            <a:r>
              <a:rPr lang="en-US" dirty="0">
                <a:solidFill>
                  <a:schemeClr val="bg1"/>
                </a:solidFill>
                <a:latin typeface="Consolas" panose="020B0609020204030204" pitchFamily="49" charset="0"/>
              </a:rPr>
              <a:t>);    </a:t>
            </a:r>
            <a:r>
              <a:rPr lang="en-US" i="1" dirty="0">
                <a:solidFill>
                  <a:schemeClr val="accent6">
                    <a:lumMod val="40000"/>
                    <a:lumOff val="60000"/>
                  </a:schemeClr>
                </a:solidFill>
                <a:latin typeface="Consolas" panose="020B0609020204030204" pitchFamily="49" charset="0"/>
              </a:rPr>
              <a:t># 2</a:t>
            </a:r>
          </a:p>
          <a:p>
            <a:pPr marL="0" indent="0">
              <a:buNone/>
            </a:pPr>
            <a:r>
              <a:rPr lang="en-US" dirty="0">
                <a:solidFill>
                  <a:schemeClr val="accent6">
                    <a:lumMod val="60000"/>
                    <a:lumOff val="40000"/>
                  </a:schemeClr>
                </a:solidFill>
                <a:latin typeface="Consolas" panose="020B0609020204030204" pitchFamily="49" charset="0"/>
              </a:rPr>
              <a:t>say</a:t>
            </a:r>
            <a:r>
              <a:rPr lang="en-US" dirty="0">
                <a:solidFill>
                  <a:schemeClr val="bg1"/>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b</a:t>
            </a:r>
            <a:r>
              <a:rPr lang="en-US" dirty="0">
                <a:solidFill>
                  <a:schemeClr val="bg1"/>
                </a:solidFill>
                <a:latin typeface="Consolas" panose="020B0609020204030204" pitchFamily="49" charset="0"/>
              </a:rPr>
              <a:t>);    </a:t>
            </a:r>
            <a:r>
              <a:rPr lang="en-US" i="1" dirty="0">
                <a:solidFill>
                  <a:schemeClr val="accent6">
                    <a:lumMod val="40000"/>
                    <a:lumOff val="60000"/>
                  </a:schemeClr>
                </a:solidFill>
                <a:latin typeface="Consolas" panose="020B0609020204030204" pitchFamily="49" charset="0"/>
              </a:rPr>
              <a:t># 1</a:t>
            </a:r>
          </a:p>
        </p:txBody>
      </p:sp>
      <p:sp>
        <p:nvSpPr>
          <p:cNvPr id="5" name="Content Placeholder 1">
            <a:extLst>
              <a:ext uri="{FF2B5EF4-FFF2-40B4-BE49-F238E27FC236}">
                <a16:creationId xmlns:a16="http://schemas.microsoft.com/office/drawing/2014/main" id="{DB3500E4-870C-407D-9CC8-1827D1880BE3}"/>
              </a:ext>
            </a:extLst>
          </p:cNvPr>
          <p:cNvSpPr txBox="1">
            <a:spLocks/>
          </p:cNvSpPr>
          <p:nvPr/>
        </p:nvSpPr>
        <p:spPr>
          <a:xfrm>
            <a:off x="838201" y="1825625"/>
            <a:ext cx="4743993" cy="4351338"/>
          </a:xfrm>
          <a:prstGeom prst="rect">
            <a:avLst/>
          </a:prstGeom>
          <a:solidFill>
            <a:schemeClr val="bg2">
              <a:lumMod val="25000"/>
            </a:schemeClr>
          </a:solidFill>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lumMod val="50000"/>
                    <a:lumOff val="50000"/>
                  </a:schemeClr>
                </a:solidFill>
                <a:latin typeface="Consolas" panose="020B0609020204030204" pitchFamily="49" charset="0"/>
              </a:rPr>
              <a:t>macro</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swap</a:t>
            </a:r>
            <a:r>
              <a:rPr lang="en-US" dirty="0">
                <a:solidFill>
                  <a:schemeClr val="bg1"/>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x</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y</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return quasi</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my</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t</a:t>
            </a:r>
            <a:r>
              <a:rPr lang="en-US" dirty="0">
                <a:solidFill>
                  <a:schemeClr val="bg1"/>
                </a:solidFill>
                <a:latin typeface="Consolas" panose="020B0609020204030204" pitchFamily="49" charset="0"/>
              </a:rPr>
              <a:t> = </a:t>
            </a:r>
            <a:r>
              <a:rPr lang="en-US" b="1" dirty="0">
                <a:solidFill>
                  <a:srgbClr val="E88A66"/>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x</a:t>
            </a:r>
            <a:r>
              <a:rPr lang="en-US" b="1" dirty="0">
                <a:solidFill>
                  <a:schemeClr val="accent4"/>
                </a:solidFill>
                <a:latin typeface="Consolas" panose="020B0609020204030204" pitchFamily="49" charset="0"/>
              </a:rPr>
              <a:t>}}}</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chemeClr val="accent4"/>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x</a:t>
            </a:r>
            <a:r>
              <a:rPr lang="en-US" b="1" dirty="0">
                <a:solidFill>
                  <a:schemeClr val="accent4"/>
                </a:solidFill>
                <a:latin typeface="Consolas" panose="020B0609020204030204" pitchFamily="49" charset="0"/>
              </a:rPr>
              <a:t>}}}</a:t>
            </a:r>
            <a:r>
              <a:rPr lang="en-US" dirty="0">
                <a:solidFill>
                  <a:schemeClr val="bg1"/>
                </a:solidFill>
                <a:latin typeface="Consolas" panose="020B0609020204030204" pitchFamily="49" charset="0"/>
              </a:rPr>
              <a:t> = </a:t>
            </a:r>
            <a:r>
              <a:rPr lang="en-US" b="1" dirty="0">
                <a:solidFill>
                  <a:schemeClr val="accent4"/>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y</a:t>
            </a:r>
            <a:r>
              <a:rPr lang="en-US" b="1" dirty="0">
                <a:solidFill>
                  <a:schemeClr val="accent4"/>
                </a:solidFill>
                <a:latin typeface="Consolas" panose="020B0609020204030204" pitchFamily="49" charset="0"/>
              </a:rPr>
              <a:t>}}}</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chemeClr val="accent4"/>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y</a:t>
            </a:r>
            <a:r>
              <a:rPr lang="en-US" b="1" dirty="0">
                <a:solidFill>
                  <a:schemeClr val="accent4"/>
                </a:solidFill>
                <a:latin typeface="Consolas" panose="020B0609020204030204" pitchFamily="49" charset="0"/>
              </a:rPr>
              <a:t>}}}</a:t>
            </a:r>
            <a:r>
              <a:rPr lang="en-US" dirty="0">
                <a:solidFill>
                  <a:schemeClr val="bg1"/>
                </a:solidFill>
                <a:latin typeface="Consolas" panose="020B0609020204030204" pitchFamily="49" charset="0"/>
              </a:rPr>
              <a:t> = </a:t>
            </a:r>
            <a:r>
              <a:rPr lang="en-US" dirty="0">
                <a:solidFill>
                  <a:schemeClr val="accent5">
                    <a:lumMod val="60000"/>
                    <a:lumOff val="40000"/>
                  </a:schemeClr>
                </a:solidFill>
                <a:latin typeface="Consolas" panose="020B0609020204030204" pitchFamily="49" charset="0"/>
              </a:rPr>
              <a:t>t</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7134443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summary</a:t>
            </a:r>
            <a:r>
              <a:rPr lang="sv-SE" dirty="0">
                <a:latin typeface="Tahoma" panose="020B0604030504040204" pitchFamily="34" charset="0"/>
                <a:ea typeface="Tahoma" panose="020B0604030504040204" pitchFamily="34" charset="0"/>
                <a:cs typeface="Tahoma" panose="020B0604030504040204" pitchFamily="34" charset="0"/>
              </a:rPr>
              <a:t>, for </a:t>
            </a:r>
            <a:r>
              <a:rPr lang="sv-SE" dirty="0" err="1">
                <a:latin typeface="Tahoma" panose="020B0604030504040204" pitchFamily="34" charset="0"/>
                <a:ea typeface="Tahoma" panose="020B0604030504040204" pitchFamily="34" charset="0"/>
                <a:cs typeface="Tahoma" panose="020B0604030504040204" pitchFamily="34" charset="0"/>
              </a:rPr>
              <a:t>now</a:t>
            </a:r>
            <a:r>
              <a:rPr lang="sv-SE" dirty="0">
                <a:latin typeface="Tahoma" panose="020B0604030504040204" pitchFamily="34" charset="0"/>
                <a:ea typeface="Tahoma" panose="020B0604030504040204" pitchFamily="34" charset="0"/>
                <a:cs typeface="Tahoma" panose="020B0604030504040204" pitchFamily="34" charset="0"/>
              </a:rPr>
              <a:t>:</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3CAD2EA5-0C8A-4BF5-8750-04107235BAEC}"/>
              </a:ext>
            </a:extLst>
          </p:cNvPr>
          <p:cNvSpPr>
            <a:spLocks noGrp="1"/>
          </p:cNvSpPr>
          <p:nvPr>
            <p:ph idx="1"/>
          </p:nvPr>
        </p:nvSpPr>
        <p:spPr/>
        <p:txBody>
          <a:bodyPr/>
          <a:lstStyle/>
          <a:p>
            <a:r>
              <a:rPr lang="en-US" dirty="0"/>
              <a:t>Macros run at compile time</a:t>
            </a:r>
          </a:p>
          <a:p>
            <a:r>
              <a:rPr lang="en-US" dirty="0"/>
              <a:t>They take code/AST as arguments</a:t>
            </a:r>
          </a:p>
          <a:p>
            <a:r>
              <a:rPr lang="en-US" dirty="0"/>
              <a:t>They return code/AST</a:t>
            </a:r>
          </a:p>
          <a:p>
            <a:r>
              <a:rPr lang="en-US" dirty="0"/>
              <a:t>They can do some things functions can’t</a:t>
            </a:r>
          </a:p>
          <a:p>
            <a:pPr marL="0" indent="0">
              <a:buNone/>
            </a:pPr>
            <a:endParaRPr lang="en-US" dirty="0"/>
          </a:p>
          <a:p>
            <a:pPr marL="0" indent="0">
              <a:buNone/>
            </a:pPr>
            <a:endParaRPr lang="en-US" dirty="0"/>
          </a:p>
          <a:p>
            <a:pPr marL="0" indent="0">
              <a:buNone/>
            </a:pPr>
            <a:r>
              <a:rPr lang="en-US" dirty="0"/>
              <a:t>Perhaps most importantly, macros are </a:t>
            </a:r>
            <a:r>
              <a:rPr lang="en-US" b="1" dirty="0">
                <a:solidFill>
                  <a:schemeClr val="accent4">
                    <a:lumMod val="75000"/>
                  </a:schemeClr>
                </a:solidFill>
              </a:rPr>
              <a:t>abstractions</a:t>
            </a:r>
            <a:r>
              <a:rPr lang="en-US" dirty="0"/>
              <a:t>, for us to hide implementation details inside.</a:t>
            </a:r>
          </a:p>
        </p:txBody>
      </p:sp>
    </p:spTree>
    <p:extLst>
      <p:ext uri="{BB962C8B-B14F-4D97-AF65-F5344CB8AC3E}">
        <p14:creationId xmlns:p14="http://schemas.microsoft.com/office/powerpoint/2010/main" val="2473925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Hard-</a:t>
            </a:r>
            <a:r>
              <a:rPr lang="sv-SE" dirty="0" err="1">
                <a:latin typeface="Tahoma" panose="020B0604030504040204" pitchFamily="34" charset="0"/>
                <a:ea typeface="Tahoma" panose="020B0604030504040204" pitchFamily="34" charset="0"/>
                <a:cs typeface="Tahoma" panose="020B0604030504040204" pitchFamily="34" charset="0"/>
              </a:rPr>
              <a:t>won</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insight</a:t>
            </a:r>
            <a:r>
              <a:rPr lang="sv-SE" dirty="0">
                <a:latin typeface="Tahoma" panose="020B0604030504040204" pitchFamily="34" charset="0"/>
                <a:ea typeface="Tahoma" panose="020B0604030504040204" pitchFamily="34" charset="0"/>
                <a:cs typeface="Tahoma" panose="020B0604030504040204" pitchFamily="34" charset="0"/>
              </a:rPr>
              <a:t> #1</a:t>
            </a:r>
            <a:endParaRPr lang="LID4096"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42184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The </a:t>
            </a:r>
            <a:r>
              <a:rPr lang="sv-SE" dirty="0" err="1">
                <a:latin typeface="Tahoma" panose="020B0604030504040204" pitchFamily="34" charset="0"/>
                <a:ea typeface="Tahoma" panose="020B0604030504040204" pitchFamily="34" charset="0"/>
                <a:cs typeface="Tahoma" panose="020B0604030504040204" pitchFamily="34" charset="0"/>
              </a:rPr>
              <a:t>metasyntactic</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identifier</a:t>
            </a:r>
            <a:r>
              <a:rPr lang="sv-SE" dirty="0">
                <a:latin typeface="Tahoma" panose="020B0604030504040204" pitchFamily="34" charset="0"/>
                <a:ea typeface="Tahoma" panose="020B0604030504040204" pitchFamily="34" charset="0"/>
                <a:cs typeface="Tahoma" panose="020B0604030504040204" pitchFamily="34" charset="0"/>
              </a:rPr>
              <a:t> for </a:t>
            </a:r>
            <a:r>
              <a:rPr lang="sv-SE" dirty="0" err="1">
                <a:latin typeface="Tahoma" panose="020B0604030504040204" pitchFamily="34" charset="0"/>
                <a:ea typeface="Tahoma" panose="020B0604030504040204" pitchFamily="34" charset="0"/>
                <a:cs typeface="Tahoma" panose="020B0604030504040204" pitchFamily="34" charset="0"/>
              </a:rPr>
              <a:t>macros</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6" name="Content Placeholder 5">
            <a:extLst>
              <a:ext uri="{FF2B5EF4-FFF2-40B4-BE49-F238E27FC236}">
                <a16:creationId xmlns:a16="http://schemas.microsoft.com/office/drawing/2014/main" id="{3CAD2EA5-0C8A-4BF5-8750-04107235BAEC}"/>
              </a:ext>
            </a:extLst>
          </p:cNvPr>
          <p:cNvSpPr>
            <a:spLocks noGrp="1"/>
          </p:cNvSpPr>
          <p:nvPr>
            <p:ph idx="1"/>
          </p:nvPr>
        </p:nvSpPr>
        <p:spPr>
          <a:xfrm>
            <a:off x="838200" y="1825625"/>
            <a:ext cx="10515600" cy="4351338"/>
          </a:xfrm>
        </p:spPr>
        <p:txBody>
          <a:bodyPr>
            <a:normAutofit/>
          </a:bodyPr>
          <a:lstStyle/>
          <a:p>
            <a:r>
              <a:rPr lang="en-US" dirty="0">
                <a:latin typeface="Tahoma" panose="020B0604030504040204" pitchFamily="34" charset="0"/>
                <a:ea typeface="Tahoma" panose="020B0604030504040204" pitchFamily="34" charset="0"/>
                <a:cs typeface="Tahoma" panose="020B0604030504040204" pitchFamily="34" charset="0"/>
              </a:rPr>
              <a:t>…should be </a:t>
            </a:r>
            <a:r>
              <a:rPr lang="en-US" dirty="0">
                <a:solidFill>
                  <a:schemeClr val="accent2"/>
                </a:solidFill>
                <a:latin typeface="Consolas" panose="020B0609020204030204" pitchFamily="49" charset="0"/>
                <a:ea typeface="Tahoma" panose="020B0604030504040204" pitchFamily="34" charset="0"/>
                <a:cs typeface="Tahoma" panose="020B0604030504040204" pitchFamily="34" charset="0"/>
              </a:rPr>
              <a:t>moo</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Just as the one for functions is </a:t>
            </a:r>
            <a:r>
              <a:rPr lang="en-US" dirty="0">
                <a:solidFill>
                  <a:schemeClr val="accent2"/>
                </a:solidFill>
                <a:latin typeface="Consolas" panose="020B0609020204030204" pitchFamily="49" charset="0"/>
                <a:ea typeface="Tahoma" panose="020B0604030504040204" pitchFamily="34" charset="0"/>
                <a:cs typeface="Tahoma" panose="020B0604030504040204" pitchFamily="34" charset="0"/>
              </a:rPr>
              <a:t>foo</a:t>
            </a:r>
            <a:r>
              <a:rPr lang="en-US" dirty="0">
                <a:latin typeface="Tahoma" panose="020B0604030504040204" pitchFamily="34" charset="0"/>
                <a:ea typeface="Tahoma" panose="020B0604030504040204" pitchFamily="34" charset="0"/>
                <a:cs typeface="Tahoma" panose="020B0604030504040204" pitchFamily="34" charset="0"/>
              </a:rPr>
              <a:t>.</a:t>
            </a:r>
          </a:p>
          <a:p>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a:p>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dirty="0">
                <a:latin typeface="Tahoma" panose="020B0604030504040204" pitchFamily="34" charset="0"/>
                <a:ea typeface="Tahoma" panose="020B0604030504040204" pitchFamily="34" charset="0"/>
                <a:cs typeface="Tahoma" panose="020B0604030504040204" pitchFamily="34" charset="0"/>
              </a:rPr>
              <a:t>I’ll leave it to wiser minds to decide what the one corresponding to </a:t>
            </a:r>
            <a:r>
              <a:rPr lang="en-US" dirty="0">
                <a:solidFill>
                  <a:schemeClr val="accent2"/>
                </a:solidFill>
                <a:latin typeface="Consolas" panose="020B0609020204030204" pitchFamily="49" charset="0"/>
                <a:ea typeface="Tahoma" panose="020B0604030504040204" pitchFamily="34" charset="0"/>
                <a:cs typeface="Tahoma" panose="020B0604030504040204" pitchFamily="34" charset="0"/>
              </a:rPr>
              <a:t>bar</a:t>
            </a:r>
            <a:r>
              <a:rPr lang="en-US" dirty="0">
                <a:latin typeface="Tahoma" panose="020B0604030504040204" pitchFamily="34" charset="0"/>
                <a:ea typeface="Tahoma" panose="020B0604030504040204" pitchFamily="34" charset="0"/>
                <a:cs typeface="Tahoma" panose="020B0604030504040204" pitchFamily="34" charset="0"/>
              </a:rPr>
              <a:t> should be.</a:t>
            </a:r>
          </a:p>
        </p:txBody>
      </p:sp>
      <p:sp>
        <p:nvSpPr>
          <p:cNvPr id="7" name="Content Placeholder 1">
            <a:extLst>
              <a:ext uri="{FF2B5EF4-FFF2-40B4-BE49-F238E27FC236}">
                <a16:creationId xmlns:a16="http://schemas.microsoft.com/office/drawing/2014/main" id="{626EFEB4-6355-46F7-B31C-FB5BEFC1363B}"/>
              </a:ext>
            </a:extLst>
          </p:cNvPr>
          <p:cNvSpPr txBox="1">
            <a:spLocks/>
          </p:cNvSpPr>
          <p:nvPr/>
        </p:nvSpPr>
        <p:spPr>
          <a:xfrm>
            <a:off x="838200" y="3036117"/>
            <a:ext cx="10515600" cy="1603375"/>
          </a:xfrm>
          <a:prstGeom prst="rect">
            <a:avLst/>
          </a:prstGeom>
          <a:solidFill>
            <a:schemeClr val="bg2">
              <a:lumMod val="25000"/>
            </a:schemeClr>
          </a:solidFill>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lumMod val="50000"/>
                    <a:lumOff val="50000"/>
                  </a:schemeClr>
                </a:solidFill>
                <a:latin typeface="Consolas" panose="020B0609020204030204" pitchFamily="49" charset="0"/>
              </a:rPr>
              <a:t>macro</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moo</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i="1" dirty="0">
                <a:solidFill>
                  <a:schemeClr val="accent6">
                    <a:lumMod val="40000"/>
                    <a:lumOff val="60000"/>
                  </a:schemeClr>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25079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The </a:t>
            </a:r>
            <a:r>
              <a:rPr lang="sv-SE" dirty="0" err="1">
                <a:latin typeface="Tahoma" panose="020B0604030504040204" pitchFamily="34" charset="0"/>
                <a:ea typeface="Tahoma" panose="020B0604030504040204" pitchFamily="34" charset="0"/>
                <a:cs typeface="Tahoma" panose="020B0604030504040204" pitchFamily="34" charset="0"/>
              </a:rPr>
              <a:t>lead-up</a:t>
            </a:r>
            <a:r>
              <a:rPr lang="sv-SE" dirty="0">
                <a:latin typeface="Tahoma" panose="020B0604030504040204" pitchFamily="34" charset="0"/>
                <a:ea typeface="Tahoma" panose="020B0604030504040204" pitchFamily="34" charset="0"/>
                <a:cs typeface="Tahoma" panose="020B0604030504040204" pitchFamily="34" charset="0"/>
              </a:rPr>
              <a:t> to 007</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Text Placeholder 1">
            <a:extLst>
              <a:ext uri="{FF2B5EF4-FFF2-40B4-BE49-F238E27FC236}">
                <a16:creationId xmlns:a16="http://schemas.microsoft.com/office/drawing/2014/main" id="{F60EAC50-668C-4B9F-8538-8D62985F4B1F}"/>
              </a:ext>
            </a:extLst>
          </p:cNvPr>
          <p:cNvSpPr>
            <a:spLocks noGrp="1"/>
          </p:cNvSpPr>
          <p:nvPr>
            <p:ph type="body" idx="1"/>
          </p:nvPr>
        </p:nvSpPr>
        <p:spPr/>
        <p:txBody>
          <a:bodyPr/>
          <a:lstStyle/>
          <a:p>
            <a:r>
              <a:rPr lang="en-US" dirty="0"/>
              <a:t>what the talk is </a:t>
            </a:r>
            <a:r>
              <a:rPr lang="en-US" i="1" dirty="0"/>
              <a:t>really </a:t>
            </a:r>
            <a:r>
              <a:rPr lang="en-US" dirty="0"/>
              <a:t>about</a:t>
            </a:r>
          </a:p>
        </p:txBody>
      </p:sp>
    </p:spTree>
    <p:extLst>
      <p:ext uri="{BB962C8B-B14F-4D97-AF65-F5344CB8AC3E}">
        <p14:creationId xmlns:p14="http://schemas.microsoft.com/office/powerpoint/2010/main" val="981442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Another </a:t>
            </a:r>
            <a:r>
              <a:rPr lang="sv-SE" dirty="0" err="1">
                <a:latin typeface="Tahoma" panose="020B0604030504040204" pitchFamily="34" charset="0"/>
                <a:ea typeface="Tahoma" panose="020B0604030504040204" pitchFamily="34" charset="0"/>
                <a:cs typeface="Tahoma" panose="020B0604030504040204" pitchFamily="34" charset="0"/>
              </a:rPr>
              <a:t>audience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poll</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Text Placeholder 1">
            <a:extLst>
              <a:ext uri="{FF2B5EF4-FFF2-40B4-BE49-F238E27FC236}">
                <a16:creationId xmlns:a16="http://schemas.microsoft.com/office/drawing/2014/main" id="{F60EAC50-668C-4B9F-8538-8D62985F4B1F}"/>
              </a:ext>
            </a:extLst>
          </p:cNvPr>
          <p:cNvSpPr>
            <a:spLocks noGrp="1"/>
          </p:cNvSpPr>
          <p:nvPr>
            <p:ph type="body" idx="1"/>
          </p:nvPr>
        </p:nvSpPr>
        <p:spPr/>
        <p:txBody>
          <a:bodyPr/>
          <a:lstStyle/>
          <a:p>
            <a:r>
              <a:rPr lang="en-US" dirty="0"/>
              <a:t>raise your hand if you’re </a:t>
            </a:r>
            <a:r>
              <a:rPr lang="en-US" i="1" dirty="0"/>
              <a:t>also</a:t>
            </a:r>
            <a:r>
              <a:rPr lang="en-US" dirty="0"/>
              <a:t> programming in languages besides Perl 5 or Perl 6</a:t>
            </a:r>
          </a:p>
        </p:txBody>
      </p:sp>
      <p:sp>
        <p:nvSpPr>
          <p:cNvPr id="5" name="Text Placeholder 1">
            <a:extLst>
              <a:ext uri="{FF2B5EF4-FFF2-40B4-BE49-F238E27FC236}">
                <a16:creationId xmlns:a16="http://schemas.microsoft.com/office/drawing/2014/main" id="{28D2B9A9-A020-4FEE-AF71-B233233A6F24}"/>
              </a:ext>
            </a:extLst>
          </p:cNvPr>
          <p:cNvSpPr txBox="1">
            <a:spLocks/>
          </p:cNvSpPr>
          <p:nvPr/>
        </p:nvSpPr>
        <p:spPr>
          <a:xfrm>
            <a:off x="831850" y="3236913"/>
            <a:ext cx="10515600" cy="4968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but first,</a:t>
            </a:r>
          </a:p>
        </p:txBody>
      </p:sp>
    </p:spTree>
    <p:extLst>
      <p:ext uri="{BB962C8B-B14F-4D97-AF65-F5344CB8AC3E}">
        <p14:creationId xmlns:p14="http://schemas.microsoft.com/office/powerpoint/2010/main" val="1741260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Reading the </a:t>
            </a:r>
            <a:r>
              <a:rPr lang="sv-SE" dirty="0" err="1">
                <a:latin typeface="Tahoma" panose="020B0604030504040204" pitchFamily="34" charset="0"/>
                <a:ea typeface="Tahoma" panose="020B0604030504040204" pitchFamily="34" charset="0"/>
                <a:cs typeface="Tahoma" panose="020B0604030504040204" pitchFamily="34" charset="0"/>
              </a:rPr>
              <a:t>Apocalypses</a:t>
            </a:r>
            <a:r>
              <a:rPr lang="sv-SE" dirty="0">
                <a:latin typeface="Tahoma" panose="020B0604030504040204" pitchFamily="34" charset="0"/>
                <a:ea typeface="Tahoma" panose="020B0604030504040204" pitchFamily="34" charset="0"/>
                <a:cs typeface="Tahoma" panose="020B0604030504040204" pitchFamily="34" charset="0"/>
              </a:rPr>
              <a:t> and </a:t>
            </a:r>
            <a:r>
              <a:rPr lang="sv-SE" dirty="0" err="1">
                <a:latin typeface="Tahoma" panose="020B0604030504040204" pitchFamily="34" charset="0"/>
                <a:ea typeface="Tahoma" panose="020B0604030504040204" pitchFamily="34" charset="0"/>
                <a:cs typeface="Tahoma" panose="020B0604030504040204" pitchFamily="34" charset="0"/>
              </a:rPr>
              <a:t>Synopses</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14CB9E91-7A75-4160-A0FA-F163DB1DB92B}"/>
              </a:ext>
            </a:extLst>
          </p:cNvPr>
          <p:cNvSpPr>
            <a:spLocks noGrp="1"/>
          </p:cNvSpPr>
          <p:nvPr>
            <p:ph idx="1"/>
          </p:nvPr>
        </p:nvSpPr>
        <p:spPr/>
        <p:txBody>
          <a:bodyPr>
            <a:normAutofit fontScale="92500" lnSpcReduction="10000"/>
          </a:bodyPr>
          <a:lstStyle/>
          <a:p>
            <a:pPr marL="0" indent="0">
              <a:buNone/>
            </a:pPr>
            <a:r>
              <a:rPr lang="en-US" dirty="0"/>
              <a:t>Used liberally throughout as a “pixie dust” mechanism.</a:t>
            </a:r>
          </a:p>
          <a:p>
            <a:pPr marL="0" indent="0">
              <a:buNone/>
            </a:pPr>
            <a:endParaRPr lang="en-US" dirty="0"/>
          </a:p>
          <a:p>
            <a:r>
              <a:rPr lang="en-US" dirty="0"/>
              <a:t>S03: “In a pinch you can define a macro…”</a:t>
            </a:r>
          </a:p>
          <a:p>
            <a:r>
              <a:rPr lang="en-US" dirty="0"/>
              <a:t>S04: “(You could write a macro that violates this, but resist the urge)”</a:t>
            </a:r>
          </a:p>
          <a:p>
            <a:r>
              <a:rPr lang="en-US" dirty="0"/>
              <a:t>Also S04: (</a:t>
            </a:r>
            <a:r>
              <a:rPr lang="en-US" dirty="0" err="1"/>
              <a:t>Toyingly</a:t>
            </a:r>
            <a:r>
              <a:rPr lang="en-US" dirty="0"/>
              <a:t> declaring </a:t>
            </a:r>
            <a:r>
              <a:rPr lang="en-US" dirty="0">
                <a:latin typeface="Consolas" panose="020B0609020204030204" pitchFamily="49" charset="0"/>
              </a:rPr>
              <a:t>if</a:t>
            </a:r>
            <a:r>
              <a:rPr lang="en-US" dirty="0"/>
              <a:t>, </a:t>
            </a:r>
            <a:r>
              <a:rPr lang="en-US" dirty="0">
                <a:latin typeface="Consolas" panose="020B0609020204030204" pitchFamily="49" charset="0"/>
              </a:rPr>
              <a:t>while</a:t>
            </a:r>
            <a:r>
              <a:rPr lang="en-US" dirty="0"/>
              <a:t>, and </a:t>
            </a:r>
            <a:r>
              <a:rPr lang="en-US" dirty="0">
                <a:latin typeface="Consolas" panose="020B0609020204030204" pitchFamily="49" charset="0"/>
              </a:rPr>
              <a:t>BEGIN</a:t>
            </a:r>
            <a:r>
              <a:rPr lang="en-US" dirty="0"/>
              <a:t> as macros.)</a:t>
            </a:r>
          </a:p>
          <a:p>
            <a:r>
              <a:rPr lang="en-US" dirty="0"/>
              <a:t>S06: “The </a:t>
            </a:r>
            <a:r>
              <a:rPr lang="en-US" dirty="0">
                <a:latin typeface="Consolas" panose="020B0609020204030204" pitchFamily="49" charset="0"/>
              </a:rPr>
              <a:t>temp</a:t>
            </a:r>
            <a:r>
              <a:rPr lang="en-US" dirty="0"/>
              <a:t> macro…”</a:t>
            </a:r>
          </a:p>
          <a:p>
            <a:r>
              <a:rPr lang="en-US" dirty="0"/>
              <a:t>S09: “You are, of course, free to use macros or type declarations to associate additional names…”</a:t>
            </a:r>
          </a:p>
          <a:p>
            <a:r>
              <a:rPr lang="en-US" dirty="0"/>
              <a:t>S11: “Tweaks can be specified either directly in your code as macros and such, or such definitions may be imported from a package.”</a:t>
            </a:r>
          </a:p>
        </p:txBody>
      </p:sp>
    </p:spTree>
    <p:extLst>
      <p:ext uri="{BB962C8B-B14F-4D97-AF65-F5344CB8AC3E}">
        <p14:creationId xmlns:p14="http://schemas.microsoft.com/office/powerpoint/2010/main" val="3219547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Time</a:t>
            </a:r>
            <a:r>
              <a:rPr lang="sv-SE" dirty="0">
                <a:latin typeface="Tahoma" panose="020B0604030504040204" pitchFamily="34" charset="0"/>
                <a:ea typeface="Tahoma" panose="020B0604030504040204" pitchFamily="34" charset="0"/>
                <a:cs typeface="Tahoma" panose="020B0604030504040204" pitchFamily="34" charset="0"/>
              </a:rPr>
              <a:t> to </a:t>
            </a:r>
            <a:r>
              <a:rPr lang="sv-SE" dirty="0" err="1">
                <a:latin typeface="Tahoma" panose="020B0604030504040204" pitchFamily="34" charset="0"/>
                <a:ea typeface="Tahoma" panose="020B0604030504040204" pitchFamily="34" charset="0"/>
                <a:cs typeface="Tahoma" panose="020B0604030504040204" pitchFamily="34" charset="0"/>
              </a:rPr>
              <a:t>Epimenides</a:t>
            </a:r>
            <a:r>
              <a:rPr lang="sv-SE" dirty="0">
                <a:latin typeface="Tahoma" panose="020B0604030504040204" pitchFamily="34" charset="0"/>
                <a:ea typeface="Tahoma" panose="020B0604030504040204" pitchFamily="34" charset="0"/>
                <a:cs typeface="Tahoma" panose="020B0604030504040204" pitchFamily="34" charset="0"/>
              </a:rPr>
              <a:t> paradox: 19 </a:t>
            </a:r>
            <a:r>
              <a:rPr lang="sv-SE" dirty="0" err="1">
                <a:latin typeface="Tahoma" panose="020B0604030504040204" pitchFamily="34" charset="0"/>
                <a:ea typeface="Tahoma" panose="020B0604030504040204" pitchFamily="34" charset="0"/>
                <a:cs typeface="Tahoma" panose="020B0604030504040204" pitchFamily="34" charset="0"/>
              </a:rPr>
              <a:t>seconds</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Text Placeholder 1">
            <a:extLst>
              <a:ext uri="{FF2B5EF4-FFF2-40B4-BE49-F238E27FC236}">
                <a16:creationId xmlns:a16="http://schemas.microsoft.com/office/drawing/2014/main" id="{F60EAC50-668C-4B9F-8538-8D62985F4B1F}"/>
              </a:ext>
            </a:extLst>
          </p:cNvPr>
          <p:cNvSpPr>
            <a:spLocks noGrp="1"/>
          </p:cNvSpPr>
          <p:nvPr>
            <p:ph type="body" idx="1"/>
          </p:nvPr>
        </p:nvSpPr>
        <p:spPr/>
        <p:txBody>
          <a:bodyPr/>
          <a:lstStyle/>
          <a:p>
            <a:r>
              <a:rPr lang="en-US" dirty="0"/>
              <a:t>that escalated quickly</a:t>
            </a:r>
          </a:p>
        </p:txBody>
      </p:sp>
    </p:spTree>
    <p:extLst>
      <p:ext uri="{BB962C8B-B14F-4D97-AF65-F5344CB8AC3E}">
        <p14:creationId xmlns:p14="http://schemas.microsoft.com/office/powerpoint/2010/main" val="1176492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I </a:t>
            </a:r>
            <a:r>
              <a:rPr lang="sv-SE" dirty="0" err="1">
                <a:latin typeface="Tahoma" panose="020B0604030504040204" pitchFamily="34" charset="0"/>
                <a:ea typeface="Tahoma" panose="020B0604030504040204" pitchFamily="34" charset="0"/>
                <a:cs typeface="Tahoma" panose="020B0604030504040204" pitchFamily="34" charset="0"/>
              </a:rPr>
              <a:t>realized</a:t>
            </a:r>
            <a:r>
              <a:rPr lang="sv-SE" dirty="0">
                <a:latin typeface="Tahoma" panose="020B0604030504040204" pitchFamily="34" charset="0"/>
                <a:ea typeface="Tahoma" panose="020B0604030504040204" pitchFamily="34" charset="0"/>
                <a:cs typeface="Tahoma" panose="020B0604030504040204" pitchFamily="34" charset="0"/>
              </a:rPr>
              <a:t> I must do </a:t>
            </a:r>
            <a:r>
              <a:rPr lang="sv-SE" dirty="0" err="1">
                <a:latin typeface="Tahoma" panose="020B0604030504040204" pitchFamily="34" charset="0"/>
                <a:ea typeface="Tahoma" panose="020B0604030504040204" pitchFamily="34" charset="0"/>
                <a:cs typeface="Tahoma" panose="020B0604030504040204" pitchFamily="34" charset="0"/>
              </a:rPr>
              <a:t>macros</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5B251A54-527D-4CA5-8FC4-4F2349D94630}"/>
              </a:ext>
            </a:extLst>
          </p:cNvPr>
          <p:cNvSpPr>
            <a:spLocks noGrp="1"/>
          </p:cNvSpPr>
          <p:nvPr>
            <p:ph idx="1"/>
          </p:nvPr>
        </p:nvSpPr>
        <p:spPr/>
        <p:txBody>
          <a:bodyPr/>
          <a:lstStyle/>
          <a:p>
            <a:pPr marL="0" indent="0">
              <a:buNone/>
            </a:pPr>
            <a:r>
              <a:rPr lang="en-US" dirty="0">
                <a:latin typeface="Tahoma" panose="020B0604030504040204" pitchFamily="34" charset="0"/>
                <a:ea typeface="Tahoma" panose="020B0604030504040204" pitchFamily="34" charset="0"/>
                <a:cs typeface="Tahoma" panose="020B0604030504040204" pitchFamily="34" charset="0"/>
              </a:rPr>
              <a:t>In YAPC::Europe in </a:t>
            </a:r>
            <a:r>
              <a:rPr lang="sv-SE" dirty="0" err="1">
                <a:latin typeface="Tahoma" panose="020B0604030504040204" pitchFamily="34" charset="0"/>
                <a:ea typeface="Tahoma" panose="020B0604030504040204" pitchFamily="34" charset="0"/>
                <a:cs typeface="Tahoma" panose="020B0604030504040204" pitchFamily="34" charset="0"/>
              </a:rPr>
              <a:t>Rīga</a:t>
            </a:r>
            <a:r>
              <a:rPr lang="en-US" dirty="0">
                <a:latin typeface="Tahoma" panose="020B0604030504040204" pitchFamily="34" charset="0"/>
                <a:ea typeface="Tahoma" panose="020B0604030504040204" pitchFamily="34" charset="0"/>
                <a:cs typeface="Tahoma" panose="020B0604030504040204" pitchFamily="34" charset="0"/>
              </a:rPr>
              <a:t> in 2011, I suddenly realized that the only one who would ever implement macros in Perl 6 was someone as obsessed with them as I was.</a:t>
            </a:r>
          </a:p>
          <a:p>
            <a:pPr marL="0" indent="0">
              <a:buNone/>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dirty="0">
                <a:latin typeface="Tahoma" panose="020B0604030504040204" pitchFamily="34" charset="0"/>
                <a:ea typeface="Tahoma" panose="020B0604030504040204" pitchFamily="34" charset="0"/>
                <a:cs typeface="Tahoma" panose="020B0604030504040204" pitchFamily="34" charset="0"/>
              </a:rPr>
              <a:t>Well, am.</a:t>
            </a:r>
          </a:p>
        </p:txBody>
      </p:sp>
    </p:spTree>
    <p:extLst>
      <p:ext uri="{BB962C8B-B14F-4D97-AF65-F5344CB8AC3E}">
        <p14:creationId xmlns:p14="http://schemas.microsoft.com/office/powerpoint/2010/main" val="12359992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Macro</a:t>
            </a:r>
            <a:r>
              <a:rPr lang="sv-SE" dirty="0">
                <a:latin typeface="Tahoma" panose="020B0604030504040204" pitchFamily="34" charset="0"/>
                <a:ea typeface="Tahoma" panose="020B0604030504040204" pitchFamily="34" charset="0"/>
                <a:cs typeface="Tahoma" panose="020B0604030504040204" pitchFamily="34" charset="0"/>
              </a:rPr>
              <a:t> grant, and </a:t>
            </a:r>
            <a:r>
              <a:rPr lang="sv-SE" dirty="0" err="1">
                <a:latin typeface="Tahoma" panose="020B0604030504040204" pitchFamily="34" charset="0"/>
                <a:ea typeface="Tahoma" panose="020B0604030504040204" pitchFamily="34" charset="0"/>
                <a:cs typeface="Tahoma" panose="020B0604030504040204" pitchFamily="34" charset="0"/>
              </a:rPr>
              <a:t>eventually</a:t>
            </a:r>
            <a:r>
              <a:rPr lang="sv-SE" dirty="0">
                <a:latin typeface="Tahoma" panose="020B0604030504040204" pitchFamily="34" charset="0"/>
                <a:ea typeface="Tahoma" panose="020B0604030504040204" pitchFamily="34" charset="0"/>
                <a:cs typeface="Tahoma" panose="020B0604030504040204" pitchFamily="34" charset="0"/>
              </a:rPr>
              <a:t> 007</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9E73BF65-6ACD-453E-AE44-D73507114D1C}"/>
              </a:ext>
            </a:extLst>
          </p:cNvPr>
          <p:cNvSpPr>
            <a:spLocks noGrp="1"/>
          </p:cNvSpPr>
          <p:nvPr>
            <p:ph idx="1"/>
          </p:nvPr>
        </p:nvSpPr>
        <p:spPr/>
        <p:txBody>
          <a:bodyPr/>
          <a:lstStyle/>
          <a:p>
            <a:pPr marL="0" indent="0">
              <a:buNone/>
            </a:pPr>
            <a:r>
              <a:rPr lang="en-US" dirty="0">
                <a:latin typeface="Tahoma" panose="020B0604030504040204" pitchFamily="34" charset="0"/>
                <a:ea typeface="Tahoma" panose="020B0604030504040204" pitchFamily="34" charset="0"/>
                <a:cs typeface="Tahoma" panose="020B0604030504040204" pitchFamily="34" charset="0"/>
              </a:rPr>
              <a:t>I applied for a Hague grant with TPF.</a:t>
            </a:r>
          </a:p>
          <a:p>
            <a:pPr marL="0" indent="0">
              <a:buNone/>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dirty="0">
                <a:latin typeface="Tahoma" panose="020B0604030504040204" pitchFamily="34" charset="0"/>
                <a:ea typeface="Tahoma" panose="020B0604030504040204" pitchFamily="34" charset="0"/>
                <a:cs typeface="Tahoma" panose="020B0604030504040204" pitchFamily="34" charset="0"/>
              </a:rPr>
              <a:t>I got through half of that grant, and it went quite well, actually.</a:t>
            </a:r>
          </a:p>
          <a:p>
            <a:pPr marL="0" indent="0">
              <a:buNone/>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dirty="0">
                <a:latin typeface="Tahoma" panose="020B0604030504040204" pitchFamily="34" charset="0"/>
                <a:ea typeface="Tahoma" panose="020B0604030504040204" pitchFamily="34" charset="0"/>
                <a:cs typeface="Tahoma" panose="020B0604030504040204" pitchFamily="34" charset="0"/>
              </a:rPr>
              <a:t>But then I realized this was all much deeper and harder than I had planned for, and I needed a “language lab” to quickly iterate on ideas.</a:t>
            </a:r>
          </a:p>
          <a:p>
            <a:pPr marL="0" indent="0">
              <a:buNone/>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dirty="0">
                <a:latin typeface="Tahoma" panose="020B0604030504040204" pitchFamily="34" charset="0"/>
                <a:ea typeface="Tahoma" panose="020B0604030504040204" pitchFamily="34" charset="0"/>
                <a:cs typeface="Tahoma" panose="020B0604030504040204" pitchFamily="34" charset="0"/>
              </a:rPr>
              <a:t>In late 2014, the language </a:t>
            </a:r>
            <a:r>
              <a:rPr lang="en-US" b="1" dirty="0">
                <a:solidFill>
                  <a:schemeClr val="accent4">
                    <a:lumMod val="75000"/>
                  </a:schemeClr>
                </a:solidFill>
                <a:latin typeface="Tahoma" panose="020B0604030504040204" pitchFamily="34" charset="0"/>
                <a:ea typeface="Tahoma" panose="020B0604030504040204" pitchFamily="34" charset="0"/>
                <a:cs typeface="Tahoma" panose="020B0604030504040204" pitchFamily="34" charset="0"/>
              </a:rPr>
              <a:t>007</a:t>
            </a:r>
            <a:r>
              <a:rPr lang="en-US" dirty="0">
                <a:latin typeface="Tahoma" panose="020B0604030504040204" pitchFamily="34" charset="0"/>
                <a:ea typeface="Tahoma" panose="020B0604030504040204" pitchFamily="34" charset="0"/>
                <a:cs typeface="Tahoma" panose="020B0604030504040204" pitchFamily="34" charset="0"/>
              </a:rPr>
              <a:t> saw the light of day.</a:t>
            </a:r>
          </a:p>
        </p:txBody>
      </p:sp>
    </p:spTree>
    <p:extLst>
      <p:ext uri="{BB962C8B-B14F-4D97-AF65-F5344CB8AC3E}">
        <p14:creationId xmlns:p14="http://schemas.microsoft.com/office/powerpoint/2010/main" val="20350596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007 is the love </a:t>
            </a:r>
            <a:r>
              <a:rPr lang="sv-SE" dirty="0" err="1">
                <a:latin typeface="Tahoma" panose="020B0604030504040204" pitchFamily="34" charset="0"/>
                <a:ea typeface="Tahoma" panose="020B0604030504040204" pitchFamily="34" charset="0"/>
                <a:cs typeface="Tahoma" panose="020B0604030504040204" pitchFamily="34" charset="0"/>
              </a:rPr>
              <a:t>child</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of</a:t>
            </a:r>
            <a:r>
              <a:rPr lang="sv-SE" dirty="0">
                <a:latin typeface="Tahoma" panose="020B0604030504040204" pitchFamily="34" charset="0"/>
                <a:ea typeface="Tahoma" panose="020B0604030504040204" pitchFamily="34" charset="0"/>
                <a:cs typeface="Tahoma" panose="020B0604030504040204" pitchFamily="34" charset="0"/>
              </a:rPr>
              <a:t> Perl and </a:t>
            </a:r>
            <a:r>
              <a:rPr lang="sv-SE" dirty="0" err="1">
                <a:latin typeface="Tahoma" panose="020B0604030504040204" pitchFamily="34" charset="0"/>
                <a:ea typeface="Tahoma" panose="020B0604030504040204" pitchFamily="34" charset="0"/>
                <a:cs typeface="Tahoma" panose="020B0604030504040204" pitchFamily="34" charset="0"/>
              </a:rPr>
              <a:t>Python</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2A04A5AB-8154-4874-8B7C-2E05B4BA4DA2}"/>
              </a:ext>
            </a:extLst>
          </p:cNvPr>
          <p:cNvSpPr txBox="1"/>
          <p:nvPr/>
        </p:nvSpPr>
        <p:spPr>
          <a:xfrm>
            <a:off x="838200" y="5966110"/>
            <a:ext cx="8993777" cy="369332"/>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(With some JavaScript and TypeScript design decisions thrown in as a tiebreaker)</a:t>
            </a:r>
          </a:p>
        </p:txBody>
      </p:sp>
      <p:sp>
        <p:nvSpPr>
          <p:cNvPr id="3" name="TextBox 2">
            <a:extLst>
              <a:ext uri="{FF2B5EF4-FFF2-40B4-BE49-F238E27FC236}">
                <a16:creationId xmlns:a16="http://schemas.microsoft.com/office/drawing/2014/main" id="{5DE98407-2C2C-48AD-B764-AA74CF10BAFF}"/>
              </a:ext>
            </a:extLst>
          </p:cNvPr>
          <p:cNvSpPr txBox="1"/>
          <p:nvPr/>
        </p:nvSpPr>
        <p:spPr>
          <a:xfrm>
            <a:off x="838200" y="2151017"/>
            <a:ext cx="5048794" cy="3539430"/>
          </a:xfrm>
          <a:prstGeom prst="rect">
            <a:avLst/>
          </a:prstGeom>
          <a:noFill/>
        </p:spPr>
        <p:txBody>
          <a:bodyPr wrap="square" rtlCol="0">
            <a:spAutoFit/>
          </a:bodyPr>
          <a:lstStyle/>
          <a:p>
            <a:r>
              <a:rPr lang="en-US" sz="2800" b="1" dirty="0">
                <a:latin typeface="Tahoma" panose="020B0604030504040204" pitchFamily="34" charset="0"/>
                <a:ea typeface="Tahoma" panose="020B0604030504040204" pitchFamily="34" charset="0"/>
                <a:cs typeface="Tahoma" panose="020B0604030504040204" pitchFamily="34" charset="0"/>
              </a:rPr>
              <a:t>Perl 6</a:t>
            </a:r>
          </a:p>
          <a:p>
            <a:endParaRPr lang="en-US" sz="2800" dirty="0">
              <a:latin typeface="Tahoma" panose="020B0604030504040204" pitchFamily="34" charset="0"/>
              <a:ea typeface="Tahoma" panose="020B0604030504040204" pitchFamily="34" charset="0"/>
              <a:cs typeface="Tahoma" panose="020B0604030504040204" pitchFamily="34" charset="0"/>
            </a:endParaRPr>
          </a:p>
          <a:p>
            <a:pPr marL="457200" indent="-457200">
              <a:buFont typeface="Arial" panose="020B0604020202020204" pitchFamily="34" charset="0"/>
              <a:buChar char="•"/>
            </a:pPr>
            <a:r>
              <a:rPr lang="en-US" sz="2800" dirty="0">
                <a:latin typeface="Tahoma" panose="020B0604030504040204" pitchFamily="34" charset="0"/>
                <a:ea typeface="Tahoma" panose="020B0604030504040204" pitchFamily="34" charset="0"/>
                <a:cs typeface="Tahoma" panose="020B0604030504040204" pitchFamily="34" charset="0"/>
              </a:rPr>
              <a:t>Blocks and semicolons</a:t>
            </a:r>
          </a:p>
          <a:p>
            <a:pPr marL="457200" indent="-457200">
              <a:buFont typeface="Arial" panose="020B0604020202020204" pitchFamily="34" charset="0"/>
              <a:buChar char="•"/>
            </a:pPr>
            <a:r>
              <a:rPr lang="en-US" sz="2800" dirty="0">
                <a:latin typeface="Tahoma" panose="020B0604030504040204" pitchFamily="34" charset="0"/>
                <a:ea typeface="Tahoma" panose="020B0604030504040204" pitchFamily="34" charset="0"/>
                <a:cs typeface="Tahoma" panose="020B0604030504040204" pitchFamily="34" charset="0"/>
              </a:rPr>
              <a:t>Implicit typecasts</a:t>
            </a:r>
          </a:p>
          <a:p>
            <a:pPr marL="457200" indent="-457200">
              <a:buFont typeface="Arial" panose="020B0604020202020204" pitchFamily="34" charset="0"/>
              <a:buChar char="•"/>
            </a:pPr>
            <a:r>
              <a:rPr lang="en-US" sz="2800" dirty="0">
                <a:latin typeface="Tahoma" panose="020B0604030504040204" pitchFamily="34" charset="0"/>
                <a:ea typeface="Tahoma" panose="020B0604030504040204" pitchFamily="34" charset="0"/>
                <a:cs typeface="Tahoma" panose="020B0604030504040204" pitchFamily="34" charset="0"/>
              </a:rPr>
              <a:t>Implicit returns</a:t>
            </a:r>
          </a:p>
          <a:p>
            <a:pPr marL="457200" indent="-457200">
              <a:buFont typeface="Arial" panose="020B0604020202020204" pitchFamily="34" charset="0"/>
              <a:buChar char="•"/>
            </a:pPr>
            <a:r>
              <a:rPr lang="en-US" sz="2800" dirty="0">
                <a:latin typeface="Tahoma" panose="020B0604030504040204" pitchFamily="34" charset="0"/>
                <a:ea typeface="Tahoma" panose="020B0604030504040204" pitchFamily="34" charset="0"/>
                <a:cs typeface="Tahoma" panose="020B0604030504040204" pitchFamily="34" charset="0"/>
              </a:rPr>
              <a:t>Variable declarations</a:t>
            </a:r>
          </a:p>
          <a:p>
            <a:pPr marL="457200" indent="-457200">
              <a:buFont typeface="Arial" panose="020B0604020202020204" pitchFamily="34" charset="0"/>
              <a:buChar char="•"/>
            </a:pPr>
            <a:r>
              <a:rPr lang="en-US" sz="2800" dirty="0">
                <a:latin typeface="Tahoma" panose="020B0604030504040204" pitchFamily="34" charset="0"/>
                <a:ea typeface="Tahoma" panose="020B0604030504040204" pitchFamily="34" charset="0"/>
                <a:cs typeface="Tahoma" panose="020B0604030504040204" pitchFamily="34" charset="0"/>
              </a:rPr>
              <a:t>User-defined </a:t>
            </a:r>
            <a:r>
              <a:rPr lang="en-US" sz="2800" i="1" dirty="0">
                <a:latin typeface="Tahoma" panose="020B0604030504040204" pitchFamily="34" charset="0"/>
                <a:ea typeface="Tahoma" panose="020B0604030504040204" pitchFamily="34" charset="0"/>
                <a:cs typeface="Tahoma" panose="020B0604030504040204" pitchFamily="34" charset="0"/>
              </a:rPr>
              <a:t>new</a:t>
            </a:r>
            <a:r>
              <a:rPr lang="en-US" sz="2800" dirty="0">
                <a:latin typeface="Tahoma" panose="020B0604030504040204" pitchFamily="34" charset="0"/>
                <a:ea typeface="Tahoma" panose="020B0604030504040204" pitchFamily="34" charset="0"/>
                <a:cs typeface="Tahoma" panose="020B0604030504040204" pitchFamily="34" charset="0"/>
              </a:rPr>
              <a:t> operators</a:t>
            </a:r>
          </a:p>
          <a:p>
            <a:pPr marL="457200" indent="-457200">
              <a:buFont typeface="Arial" panose="020B0604020202020204" pitchFamily="34" charset="0"/>
              <a:buChar char="•"/>
            </a:pPr>
            <a:r>
              <a:rPr lang="en-US" sz="2800" dirty="0">
                <a:latin typeface="Tahoma" panose="020B0604030504040204" pitchFamily="34" charset="0"/>
                <a:ea typeface="Tahoma" panose="020B0604030504040204" pitchFamily="34" charset="0"/>
                <a:cs typeface="Tahoma" panose="020B0604030504040204" pitchFamily="34" charset="0"/>
              </a:rPr>
              <a:t>Macros</a:t>
            </a:r>
          </a:p>
        </p:txBody>
      </p:sp>
      <p:sp>
        <p:nvSpPr>
          <p:cNvPr id="5" name="TextBox 4">
            <a:extLst>
              <a:ext uri="{FF2B5EF4-FFF2-40B4-BE49-F238E27FC236}">
                <a16:creationId xmlns:a16="http://schemas.microsoft.com/office/drawing/2014/main" id="{E3C4E482-5359-4A71-A710-0C05DE631DD6}"/>
              </a:ext>
            </a:extLst>
          </p:cNvPr>
          <p:cNvSpPr txBox="1"/>
          <p:nvPr/>
        </p:nvSpPr>
        <p:spPr>
          <a:xfrm>
            <a:off x="6566265" y="2151017"/>
            <a:ext cx="4787537" cy="2677656"/>
          </a:xfrm>
          <a:prstGeom prst="rect">
            <a:avLst/>
          </a:prstGeom>
          <a:noFill/>
        </p:spPr>
        <p:txBody>
          <a:bodyPr wrap="square" rtlCol="0">
            <a:spAutoFit/>
          </a:bodyPr>
          <a:lstStyle/>
          <a:p>
            <a:r>
              <a:rPr lang="en-US" sz="2800" b="1" dirty="0">
                <a:latin typeface="Tahoma" panose="020B0604030504040204" pitchFamily="34" charset="0"/>
                <a:ea typeface="Tahoma" panose="020B0604030504040204" pitchFamily="34" charset="0"/>
                <a:cs typeface="Tahoma" panose="020B0604030504040204" pitchFamily="34" charset="0"/>
              </a:rPr>
              <a:t>Python</a:t>
            </a:r>
          </a:p>
          <a:p>
            <a:endParaRPr lang="en-US" sz="2800" dirty="0">
              <a:latin typeface="Tahoma" panose="020B0604030504040204" pitchFamily="34" charset="0"/>
              <a:ea typeface="Tahoma" panose="020B0604030504040204" pitchFamily="34" charset="0"/>
              <a:cs typeface="Tahoma" panose="020B0604030504040204" pitchFamily="34" charset="0"/>
            </a:endParaRPr>
          </a:p>
          <a:p>
            <a:pPr marL="457200" indent="-457200">
              <a:buFont typeface="Arial" panose="020B0604020202020204" pitchFamily="34" charset="0"/>
              <a:buChar char="•"/>
            </a:pPr>
            <a:r>
              <a:rPr lang="en-US" sz="2800" dirty="0">
                <a:latin typeface="Tahoma" panose="020B0604030504040204" pitchFamily="34" charset="0"/>
                <a:ea typeface="Tahoma" panose="020B0604030504040204" pitchFamily="34" charset="0"/>
                <a:cs typeface="Tahoma" panose="020B0604030504040204" pitchFamily="34" charset="0"/>
              </a:rPr>
              <a:t>No sigils</a:t>
            </a:r>
          </a:p>
          <a:p>
            <a:pPr marL="457200" indent="-457200">
              <a:buFont typeface="Arial" panose="020B0604020202020204" pitchFamily="34" charset="0"/>
              <a:buChar char="•"/>
            </a:pPr>
            <a:r>
              <a:rPr lang="en-US" sz="2800" dirty="0">
                <a:latin typeface="Tahoma" panose="020B0604030504040204" pitchFamily="34" charset="0"/>
                <a:ea typeface="Tahoma" panose="020B0604030504040204" pitchFamily="34" charset="0"/>
                <a:cs typeface="Tahoma" panose="020B0604030504040204" pitchFamily="34" charset="0"/>
              </a:rPr>
              <a:t>Explicit typecasts</a:t>
            </a:r>
          </a:p>
          <a:p>
            <a:pPr marL="457200" indent="-457200">
              <a:buFont typeface="Arial" panose="020B0604020202020204" pitchFamily="34" charset="0"/>
              <a:buChar char="•"/>
            </a:pPr>
            <a:r>
              <a:rPr lang="en-US" sz="2800" dirty="0">
                <a:latin typeface="Tahoma" panose="020B0604030504040204" pitchFamily="34" charset="0"/>
                <a:ea typeface="Tahoma" panose="020B0604030504040204" pitchFamily="34" charset="0"/>
                <a:cs typeface="Tahoma" panose="020B0604030504040204" pitchFamily="34" charset="0"/>
              </a:rPr>
              <a:t>No multi subs</a:t>
            </a:r>
          </a:p>
          <a:p>
            <a:pPr marL="457200" indent="-457200">
              <a:buFont typeface="Arial" panose="020B0604020202020204" pitchFamily="34" charset="0"/>
              <a:buChar char="•"/>
            </a:pPr>
            <a:r>
              <a:rPr lang="en-US" sz="2800" dirty="0">
                <a:latin typeface="Tahoma" panose="020B0604030504040204" pitchFamily="34" charset="0"/>
                <a:ea typeface="Tahoma" panose="020B0604030504040204" pitchFamily="34" charset="0"/>
                <a:cs typeface="Tahoma" panose="020B0604030504040204" pitchFamily="34" charset="0"/>
              </a:rPr>
              <a:t>The </a:t>
            </a:r>
            <a:r>
              <a:rPr lang="en-US" sz="2800" dirty="0">
                <a:latin typeface="Consolas" panose="020B0609020204030204" pitchFamily="49" charset="0"/>
                <a:ea typeface="Tahoma" panose="020B0604030504040204" pitchFamily="34" charset="0"/>
                <a:cs typeface="Tahoma" panose="020B0604030504040204" pitchFamily="34" charset="0"/>
              </a:rPr>
              <a:t>none</a:t>
            </a:r>
            <a:r>
              <a:rPr lang="en-US" sz="2800" dirty="0">
                <a:latin typeface="Tahoma" panose="020B0604030504040204" pitchFamily="34" charset="0"/>
                <a:ea typeface="Tahoma" panose="020B0604030504040204" pitchFamily="34" charset="0"/>
                <a:cs typeface="Tahoma" panose="020B0604030504040204" pitchFamily="34" charset="0"/>
              </a:rPr>
              <a:t> value</a:t>
            </a:r>
          </a:p>
        </p:txBody>
      </p:sp>
    </p:spTree>
    <p:extLst>
      <p:ext uri="{BB962C8B-B14F-4D97-AF65-F5344CB8AC3E}">
        <p14:creationId xmlns:p14="http://schemas.microsoft.com/office/powerpoint/2010/main" val="1414798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example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factorial</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6235342F-2F8B-4100-9033-B49E81066755}"/>
              </a:ext>
            </a:extLst>
          </p:cNvPr>
          <p:cNvSpPr>
            <a:spLocks noGrp="1"/>
          </p:cNvSpPr>
          <p:nvPr>
            <p:ph idx="1"/>
          </p:nvPr>
        </p:nvSpPr>
        <p:spPr>
          <a:solidFill>
            <a:schemeClr val="bg2">
              <a:lumMod val="25000"/>
            </a:schemeClr>
          </a:solidFill>
          <a:effectLst>
            <a:outerShdw blurRad="50800" dist="38100" dir="2700000" algn="tl" rotWithShape="0">
              <a:prstClr val="black">
                <a:alpha val="40000"/>
              </a:prstClr>
            </a:outerShdw>
          </a:effectLst>
        </p:spPr>
        <p:txBody>
          <a:bodyPr>
            <a:normAutofit fontScale="85000" lnSpcReduction="20000"/>
          </a:bodyPr>
          <a:lstStyle/>
          <a:p>
            <a:pPr marL="0" indent="0">
              <a:buNone/>
            </a:pPr>
            <a:r>
              <a:rPr lang="en-US" b="1" dirty="0">
                <a:solidFill>
                  <a:schemeClr val="accent1">
                    <a:lumMod val="50000"/>
                    <a:lumOff val="50000"/>
                  </a:schemeClr>
                </a:solidFill>
                <a:latin typeface="Consolas" panose="020B0609020204030204" pitchFamily="49" charset="0"/>
              </a:rPr>
              <a:t>func</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postfix:&lt;!&gt;</a:t>
            </a:r>
            <a:r>
              <a:rPr lang="en-US" dirty="0">
                <a:solidFill>
                  <a:schemeClr val="bg1"/>
                </a:solidFill>
                <a:latin typeface="Consolas" panose="020B0609020204030204" pitchFamily="49" charset="0"/>
              </a:rPr>
              <a:t>(</a:t>
            </a:r>
            <a:r>
              <a:rPr lang="en-US" dirty="0">
                <a:solidFill>
                  <a:schemeClr val="accent5">
                    <a:lumMod val="40000"/>
                    <a:lumOff val="60000"/>
                  </a:schemeClr>
                </a:solidFill>
                <a:latin typeface="Consolas" panose="020B0609020204030204" pitchFamily="49" charset="0"/>
              </a:rPr>
              <a:t>N</a:t>
            </a:r>
            <a:r>
              <a:rPr lang="en-US" dirty="0">
                <a:solidFill>
                  <a:schemeClr val="bg1"/>
                </a:solidFill>
                <a:latin typeface="Consolas" panose="020B0609020204030204" pitchFamily="49" charset="0"/>
              </a:rPr>
              <a:t>) {</a:t>
            </a:r>
          </a:p>
          <a:p>
            <a:pPr marL="0" inden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my</a:t>
            </a:r>
            <a:r>
              <a:rPr lang="en-US" dirty="0">
                <a:solidFill>
                  <a:schemeClr val="bg1"/>
                </a:solidFill>
                <a:latin typeface="Consolas" panose="020B0609020204030204" pitchFamily="49" charset="0"/>
              </a:rPr>
              <a:t> </a:t>
            </a:r>
            <a:r>
              <a:rPr lang="en-US" dirty="0">
                <a:solidFill>
                  <a:schemeClr val="accent5">
                    <a:lumMod val="40000"/>
                    <a:lumOff val="60000"/>
                  </a:schemeClr>
                </a:solidFill>
                <a:latin typeface="Consolas" panose="020B0609020204030204" pitchFamily="49" charset="0"/>
              </a:rPr>
              <a:t>product</a:t>
            </a:r>
            <a:r>
              <a:rPr lang="en-US" dirty="0">
                <a:solidFill>
                  <a:schemeClr val="bg1"/>
                </a:solidFill>
                <a:latin typeface="Consolas" panose="020B0609020204030204" pitchFamily="49" charset="0"/>
              </a:rPr>
              <a:t> = </a:t>
            </a:r>
            <a:r>
              <a:rPr lang="en-US" dirty="0">
                <a:solidFill>
                  <a:schemeClr val="accent6">
                    <a:lumMod val="40000"/>
                    <a:lumOff val="60000"/>
                  </a:schemeClr>
                </a:solidFill>
                <a:latin typeface="Consolas" panose="020B0609020204030204" pitchFamily="49" charset="0"/>
              </a:rPr>
              <a:t>1</a:t>
            </a:r>
            <a:r>
              <a:rPr lang="en-US" dirty="0">
                <a:solidFill>
                  <a:schemeClr val="bg1"/>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my</a:t>
            </a:r>
            <a:r>
              <a:rPr lang="en-US" dirty="0">
                <a:solidFill>
                  <a:schemeClr val="bg1"/>
                </a:solidFill>
                <a:latin typeface="Consolas" panose="020B0609020204030204" pitchFamily="49" charset="0"/>
              </a:rPr>
              <a:t> </a:t>
            </a:r>
            <a:r>
              <a:rPr lang="en-US" dirty="0">
                <a:solidFill>
                  <a:schemeClr val="accent5">
                    <a:lumMod val="40000"/>
                    <a:lumOff val="60000"/>
                  </a:schemeClr>
                </a:solidFill>
                <a:latin typeface="Consolas" panose="020B0609020204030204" pitchFamily="49" charset="0"/>
              </a:rPr>
              <a:t>n</a:t>
            </a:r>
            <a:r>
              <a:rPr lang="en-US" dirty="0">
                <a:solidFill>
                  <a:schemeClr val="bg1"/>
                </a:solidFill>
                <a:latin typeface="Consolas" panose="020B0609020204030204" pitchFamily="49" charset="0"/>
              </a:rPr>
              <a:t> = </a:t>
            </a:r>
            <a:r>
              <a:rPr lang="en-US" dirty="0">
                <a:solidFill>
                  <a:schemeClr val="accent6">
                    <a:lumMod val="40000"/>
                    <a:lumOff val="60000"/>
                  </a:schemeClr>
                </a:solidFill>
                <a:latin typeface="Consolas" panose="020B0609020204030204" pitchFamily="49" charset="0"/>
              </a:rPr>
              <a:t>2</a:t>
            </a:r>
            <a:r>
              <a:rPr lang="en-US" dirty="0">
                <a:solidFill>
                  <a:schemeClr val="bg1"/>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while</a:t>
            </a:r>
            <a:r>
              <a:rPr lang="en-US" dirty="0">
                <a:solidFill>
                  <a:schemeClr val="bg1"/>
                </a:solidFill>
                <a:latin typeface="Consolas" panose="020B0609020204030204" pitchFamily="49" charset="0"/>
              </a:rPr>
              <a:t> </a:t>
            </a:r>
            <a:r>
              <a:rPr lang="en-US" dirty="0">
                <a:solidFill>
                  <a:schemeClr val="accent5">
                    <a:lumMod val="40000"/>
                    <a:lumOff val="60000"/>
                  </a:schemeClr>
                </a:solidFill>
                <a:latin typeface="Consolas" panose="020B0609020204030204" pitchFamily="49" charset="0"/>
              </a:rPr>
              <a:t>n</a:t>
            </a:r>
            <a:r>
              <a:rPr lang="en-US" dirty="0">
                <a:solidFill>
                  <a:schemeClr val="bg1"/>
                </a:solidFill>
                <a:latin typeface="Consolas" panose="020B0609020204030204" pitchFamily="49" charset="0"/>
              </a:rPr>
              <a:t> &lt;= </a:t>
            </a:r>
            <a:r>
              <a:rPr lang="en-US" dirty="0">
                <a:solidFill>
                  <a:schemeClr val="accent5">
                    <a:lumMod val="40000"/>
                    <a:lumOff val="60000"/>
                  </a:schemeClr>
                </a:solidFill>
                <a:latin typeface="Consolas" panose="020B0609020204030204" pitchFamily="49" charset="0"/>
              </a:rPr>
              <a:t>N</a:t>
            </a:r>
            <a:r>
              <a:rPr lang="en-US" dirty="0">
                <a:solidFill>
                  <a:schemeClr val="bg1"/>
                </a:solidFill>
                <a:latin typeface="Consolas" panose="020B0609020204030204" pitchFamily="49" charset="0"/>
              </a:rPr>
              <a:t> {</a:t>
            </a:r>
          </a:p>
          <a:p>
            <a:pPr marL="0" indent="0">
              <a:buNone/>
            </a:pPr>
            <a:r>
              <a:rPr lang="en-US" dirty="0">
                <a:solidFill>
                  <a:schemeClr val="bg1"/>
                </a:solidFill>
                <a:latin typeface="Consolas" panose="020B0609020204030204" pitchFamily="49" charset="0"/>
              </a:rPr>
              <a:t>    </a:t>
            </a:r>
            <a:r>
              <a:rPr lang="en-US" dirty="0">
                <a:solidFill>
                  <a:schemeClr val="accent5">
                    <a:lumMod val="40000"/>
                    <a:lumOff val="60000"/>
                  </a:schemeClr>
                </a:solidFill>
                <a:latin typeface="Consolas" panose="020B0609020204030204" pitchFamily="49" charset="0"/>
              </a:rPr>
              <a:t>product</a:t>
            </a:r>
            <a:r>
              <a:rPr lang="en-US" dirty="0">
                <a:solidFill>
                  <a:schemeClr val="bg1"/>
                </a:solidFill>
                <a:latin typeface="Consolas" panose="020B0609020204030204" pitchFamily="49" charset="0"/>
              </a:rPr>
              <a:t> = </a:t>
            </a:r>
            <a:r>
              <a:rPr lang="en-US" dirty="0">
                <a:solidFill>
                  <a:schemeClr val="accent5">
                    <a:lumMod val="40000"/>
                    <a:lumOff val="60000"/>
                  </a:schemeClr>
                </a:solidFill>
                <a:latin typeface="Consolas" panose="020B0609020204030204" pitchFamily="49" charset="0"/>
              </a:rPr>
              <a:t>product</a:t>
            </a:r>
            <a:r>
              <a:rPr lang="en-US" dirty="0">
                <a:solidFill>
                  <a:schemeClr val="bg1"/>
                </a:solidFill>
                <a:latin typeface="Consolas" panose="020B0609020204030204" pitchFamily="49" charset="0"/>
              </a:rPr>
              <a:t> * </a:t>
            </a:r>
            <a:r>
              <a:rPr lang="en-US" dirty="0">
                <a:solidFill>
                  <a:schemeClr val="accent5">
                    <a:lumMod val="40000"/>
                    <a:lumOff val="60000"/>
                  </a:schemeClr>
                </a:solidFill>
                <a:latin typeface="Consolas" panose="020B0609020204030204" pitchFamily="49" charset="0"/>
              </a:rPr>
              <a:t>n</a:t>
            </a:r>
            <a:r>
              <a:rPr lang="en-US" dirty="0">
                <a:solidFill>
                  <a:schemeClr val="bg1"/>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    </a:t>
            </a:r>
            <a:r>
              <a:rPr lang="en-US" dirty="0">
                <a:solidFill>
                  <a:schemeClr val="accent5">
                    <a:lumMod val="40000"/>
                    <a:lumOff val="60000"/>
                  </a:schemeClr>
                </a:solidFill>
                <a:latin typeface="Consolas" panose="020B0609020204030204" pitchFamily="49" charset="0"/>
              </a:rPr>
              <a:t>n</a:t>
            </a:r>
            <a:r>
              <a:rPr lang="en-US" dirty="0">
                <a:solidFill>
                  <a:schemeClr val="bg1"/>
                </a:solidFill>
                <a:latin typeface="Consolas" panose="020B0609020204030204" pitchFamily="49" charset="0"/>
              </a:rPr>
              <a:t> = </a:t>
            </a:r>
            <a:r>
              <a:rPr lang="en-US" dirty="0">
                <a:solidFill>
                  <a:schemeClr val="accent5">
                    <a:lumMod val="40000"/>
                    <a:lumOff val="60000"/>
                  </a:schemeClr>
                </a:solidFill>
                <a:latin typeface="Consolas" panose="020B0609020204030204" pitchFamily="49" charset="0"/>
              </a:rPr>
              <a:t>n</a:t>
            </a:r>
            <a:r>
              <a:rPr lang="en-US" dirty="0">
                <a:solidFill>
                  <a:schemeClr val="bg1"/>
                </a:solidFill>
                <a:latin typeface="Consolas" panose="020B0609020204030204" pitchFamily="49" charset="0"/>
              </a:rPr>
              <a:t> + </a:t>
            </a:r>
            <a:r>
              <a:rPr lang="en-US" dirty="0">
                <a:solidFill>
                  <a:schemeClr val="accent6">
                    <a:lumMod val="40000"/>
                    <a:lumOff val="60000"/>
                  </a:schemeClr>
                </a:solidFill>
                <a:latin typeface="Consolas" panose="020B0609020204030204" pitchFamily="49" charset="0"/>
              </a:rPr>
              <a:t>1</a:t>
            </a:r>
            <a:r>
              <a:rPr lang="en-US" dirty="0">
                <a:solidFill>
                  <a:schemeClr val="bg1"/>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  }</a:t>
            </a:r>
          </a:p>
          <a:p>
            <a:pPr marL="0" inden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return</a:t>
            </a:r>
            <a:r>
              <a:rPr lang="en-US" dirty="0">
                <a:solidFill>
                  <a:schemeClr val="bg1"/>
                </a:solidFill>
                <a:latin typeface="Consolas" panose="020B0609020204030204" pitchFamily="49" charset="0"/>
              </a:rPr>
              <a:t> </a:t>
            </a:r>
            <a:r>
              <a:rPr lang="en-US" dirty="0">
                <a:solidFill>
                  <a:schemeClr val="accent5">
                    <a:lumMod val="40000"/>
                    <a:lumOff val="60000"/>
                  </a:schemeClr>
                </a:solidFill>
                <a:latin typeface="Consolas" panose="020B0609020204030204" pitchFamily="49" charset="0"/>
              </a:rPr>
              <a:t>product</a:t>
            </a:r>
            <a:r>
              <a:rPr lang="en-US" dirty="0">
                <a:solidFill>
                  <a:schemeClr val="bg1"/>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a:t>
            </a:r>
          </a:p>
          <a:p>
            <a:pPr marL="0" indent="0">
              <a:buNone/>
            </a:pPr>
            <a:endParaRPr lang="en-US" dirty="0">
              <a:solidFill>
                <a:schemeClr val="bg1"/>
              </a:solidFill>
              <a:latin typeface="Consolas" panose="020B0609020204030204" pitchFamily="49" charset="0"/>
            </a:endParaRPr>
          </a:p>
          <a:p>
            <a:pPr marL="0" indent="0">
              <a:buNone/>
            </a:pPr>
            <a:r>
              <a:rPr lang="en-US" dirty="0">
                <a:solidFill>
                  <a:schemeClr val="accent6">
                    <a:lumMod val="60000"/>
                    <a:lumOff val="40000"/>
                  </a:schemeClr>
                </a:solidFill>
                <a:latin typeface="Consolas" panose="020B0609020204030204" pitchFamily="49" charset="0"/>
              </a:rPr>
              <a:t>say</a:t>
            </a:r>
            <a:r>
              <a:rPr lang="en-US" dirty="0">
                <a:solidFill>
                  <a:schemeClr val="bg1"/>
                </a:solidFill>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20</a:t>
            </a:r>
            <a:r>
              <a:rPr lang="en-US"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8928804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example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factorial</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nicer</a:t>
            </a:r>
            <a:r>
              <a:rPr lang="sv-SE" dirty="0">
                <a:latin typeface="Tahoma" panose="020B0604030504040204" pitchFamily="34" charset="0"/>
                <a:ea typeface="Tahoma" panose="020B0604030504040204" pitchFamily="34" charset="0"/>
                <a:cs typeface="Tahoma" panose="020B0604030504040204" pitchFamily="34" charset="0"/>
              </a:rPr>
              <a:t>)</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6235342F-2F8B-4100-9033-B49E81066755}"/>
              </a:ext>
            </a:extLst>
          </p:cNvPr>
          <p:cNvSpPr>
            <a:spLocks noGrp="1"/>
          </p:cNvSpPr>
          <p:nvPr>
            <p:ph idx="1"/>
          </p:nvPr>
        </p:nvSpPr>
        <p:spPr>
          <a:solidFill>
            <a:schemeClr val="bg2">
              <a:lumMod val="25000"/>
            </a:schemeClr>
          </a:solidFill>
          <a:effectLst>
            <a:outerShdw blurRad="50800" dist="38100" dir="2700000" algn="tl" rotWithShape="0">
              <a:prstClr val="black">
                <a:alpha val="40000"/>
              </a:prstClr>
            </a:outerShdw>
          </a:effectLst>
        </p:spPr>
        <p:txBody>
          <a:bodyPr>
            <a:normAutofit/>
          </a:bodyPr>
          <a:lstStyle/>
          <a:p>
            <a:pPr marL="0" indent="0">
              <a:buNone/>
            </a:pPr>
            <a:r>
              <a:rPr lang="en-US" b="1" dirty="0">
                <a:solidFill>
                  <a:schemeClr val="accent1">
                    <a:lumMod val="50000"/>
                    <a:lumOff val="50000"/>
                  </a:schemeClr>
                </a:solidFill>
                <a:latin typeface="Consolas" panose="020B0609020204030204" pitchFamily="49" charset="0"/>
              </a:rPr>
              <a:t>import</a:t>
            </a:r>
            <a:r>
              <a:rPr lang="en-US" dirty="0">
                <a:solidFill>
                  <a:schemeClr val="bg1"/>
                </a:solidFill>
                <a:latin typeface="Consolas" panose="020B0609020204030204" pitchFamily="49" charset="0"/>
              </a:rPr>
              <a:t> * </a:t>
            </a:r>
            <a:r>
              <a:rPr lang="en-US" b="1" dirty="0">
                <a:solidFill>
                  <a:schemeClr val="accent1">
                    <a:lumMod val="50000"/>
                    <a:lumOff val="50000"/>
                  </a:schemeClr>
                </a:solidFill>
                <a:latin typeface="Consolas" panose="020B0609020204030204" pitchFamily="49" charset="0"/>
              </a:rPr>
              <a:t>from</a:t>
            </a:r>
            <a:r>
              <a:rPr lang="en-US" dirty="0">
                <a:solidFill>
                  <a:schemeClr val="bg1"/>
                </a:solidFill>
                <a:latin typeface="Consolas" panose="020B0609020204030204" pitchFamily="49" charset="0"/>
              </a:rPr>
              <a:t> </a:t>
            </a:r>
            <a:r>
              <a:rPr lang="en-US" dirty="0" err="1">
                <a:solidFill>
                  <a:schemeClr val="accent5">
                    <a:lumMod val="40000"/>
                    <a:lumOff val="60000"/>
                  </a:schemeClr>
                </a:solidFill>
                <a:latin typeface="Consolas" panose="020B0609020204030204" pitchFamily="49" charset="0"/>
              </a:rPr>
              <a:t>syntax</a:t>
            </a:r>
            <a:r>
              <a:rPr lang="en-US" dirty="0" err="1">
                <a:solidFill>
                  <a:schemeClr val="bg1"/>
                </a:solidFill>
                <a:latin typeface="Consolas" panose="020B0609020204030204" pitchFamily="49" charset="0"/>
              </a:rPr>
              <a:t>.</a:t>
            </a:r>
            <a:r>
              <a:rPr lang="en-US" dirty="0" err="1">
                <a:solidFill>
                  <a:schemeClr val="accent5">
                    <a:lumMod val="40000"/>
                    <a:lumOff val="60000"/>
                  </a:schemeClr>
                </a:solidFill>
                <a:latin typeface="Consolas" panose="020B0609020204030204" pitchFamily="49" charset="0"/>
              </a:rPr>
              <a:t>op</a:t>
            </a:r>
            <a:r>
              <a:rPr lang="en-US" dirty="0" err="1">
                <a:solidFill>
                  <a:schemeClr val="bg1"/>
                </a:solidFill>
                <a:latin typeface="Consolas" panose="020B0609020204030204" pitchFamily="49" charset="0"/>
              </a:rPr>
              <a:t>.</a:t>
            </a:r>
            <a:r>
              <a:rPr lang="en-US" dirty="0" err="1">
                <a:solidFill>
                  <a:schemeClr val="accent5">
                    <a:lumMod val="40000"/>
                    <a:lumOff val="60000"/>
                  </a:schemeClr>
                </a:solidFill>
                <a:latin typeface="Consolas" panose="020B0609020204030204" pitchFamily="49" charset="0"/>
              </a:rPr>
              <a:t>reduce</a:t>
            </a:r>
            <a:r>
              <a:rPr lang="en-US" dirty="0">
                <a:solidFill>
                  <a:schemeClr val="bg1"/>
                </a:solidFill>
                <a:latin typeface="Consolas" panose="020B0609020204030204" pitchFamily="49" charset="0"/>
              </a:rPr>
              <a:t>;</a:t>
            </a:r>
          </a:p>
          <a:p>
            <a:pPr marL="0" indent="0">
              <a:buNone/>
            </a:pPr>
            <a:r>
              <a:rPr lang="en-US" b="1" dirty="0">
                <a:solidFill>
                  <a:schemeClr val="accent1">
                    <a:lumMod val="50000"/>
                    <a:lumOff val="50000"/>
                  </a:schemeClr>
                </a:solidFill>
                <a:latin typeface="Consolas" panose="020B0609020204030204" pitchFamily="49" charset="0"/>
              </a:rPr>
              <a:t>import</a:t>
            </a:r>
            <a:r>
              <a:rPr lang="en-US" dirty="0">
                <a:solidFill>
                  <a:schemeClr val="bg1"/>
                </a:solidFill>
                <a:latin typeface="Consolas" panose="020B0609020204030204" pitchFamily="49" charset="0"/>
              </a:rPr>
              <a:t> * </a:t>
            </a:r>
            <a:r>
              <a:rPr lang="en-US" b="1" dirty="0">
                <a:solidFill>
                  <a:schemeClr val="accent1">
                    <a:lumMod val="50000"/>
                    <a:lumOff val="50000"/>
                  </a:schemeClr>
                </a:solidFill>
                <a:latin typeface="Consolas" panose="020B0609020204030204" pitchFamily="49" charset="0"/>
              </a:rPr>
              <a:t>from</a:t>
            </a:r>
            <a:r>
              <a:rPr lang="en-US" dirty="0">
                <a:solidFill>
                  <a:schemeClr val="bg1"/>
                </a:solidFill>
                <a:latin typeface="Consolas" panose="020B0609020204030204" pitchFamily="49" charset="0"/>
              </a:rPr>
              <a:t> </a:t>
            </a:r>
            <a:r>
              <a:rPr lang="en-US" dirty="0">
                <a:solidFill>
                  <a:schemeClr val="accent5">
                    <a:lumMod val="40000"/>
                    <a:lumOff val="60000"/>
                  </a:schemeClr>
                </a:solidFill>
                <a:latin typeface="Consolas" panose="020B0609020204030204" pitchFamily="49" charset="0"/>
              </a:rPr>
              <a:t>range</a:t>
            </a:r>
            <a:r>
              <a:rPr lang="en-US" dirty="0">
                <a:solidFill>
                  <a:schemeClr val="bg1"/>
                </a:solidFill>
                <a:latin typeface="Consolas" panose="020B0609020204030204" pitchFamily="49" charset="0"/>
              </a:rPr>
              <a:t>;</a:t>
            </a:r>
          </a:p>
          <a:p>
            <a:pPr marL="0" indent="0">
              <a:buNone/>
            </a:pPr>
            <a:endParaRPr lang="en-US" dirty="0">
              <a:solidFill>
                <a:schemeClr val="bg1"/>
              </a:solidFill>
              <a:latin typeface="Consolas" panose="020B0609020204030204" pitchFamily="49" charset="0"/>
            </a:endParaRPr>
          </a:p>
          <a:p>
            <a:pPr marL="0" indent="0">
              <a:buNone/>
            </a:pPr>
            <a:r>
              <a:rPr lang="en-US" b="1" dirty="0">
                <a:solidFill>
                  <a:schemeClr val="accent1">
                    <a:lumMod val="50000"/>
                    <a:lumOff val="50000"/>
                  </a:schemeClr>
                </a:solidFill>
                <a:latin typeface="Consolas" panose="020B0609020204030204" pitchFamily="49" charset="0"/>
              </a:rPr>
              <a:t>func</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postfix:&lt;!&gt;</a:t>
            </a:r>
            <a:r>
              <a:rPr lang="en-US" dirty="0">
                <a:solidFill>
                  <a:schemeClr val="bg1"/>
                </a:solidFill>
                <a:latin typeface="Consolas" panose="020B0609020204030204" pitchFamily="49" charset="0"/>
              </a:rPr>
              <a:t>(</a:t>
            </a:r>
            <a:r>
              <a:rPr lang="en-US" dirty="0">
                <a:solidFill>
                  <a:schemeClr val="accent5">
                    <a:lumMod val="40000"/>
                    <a:lumOff val="60000"/>
                  </a:schemeClr>
                </a:solidFill>
                <a:latin typeface="Consolas" panose="020B0609020204030204" pitchFamily="49" charset="0"/>
              </a:rPr>
              <a:t>N</a:t>
            </a:r>
            <a:r>
              <a:rPr lang="en-US" dirty="0">
                <a:solidFill>
                  <a:schemeClr val="bg1"/>
                </a:solidFill>
                <a:latin typeface="Consolas" panose="020B0609020204030204" pitchFamily="49" charset="0"/>
              </a:rPr>
              <a:t>) {</a:t>
            </a:r>
          </a:p>
          <a:p>
            <a:pPr marL="0" inden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return</a:t>
            </a:r>
            <a:r>
              <a:rPr lang="en-US" dirty="0">
                <a:solidFill>
                  <a:schemeClr val="bg1"/>
                </a:solidFill>
                <a:latin typeface="Consolas" panose="020B0609020204030204" pitchFamily="49" charset="0"/>
              </a:rPr>
              <a:t> [*](...(</a:t>
            </a:r>
            <a:r>
              <a:rPr lang="en-US" dirty="0">
                <a:solidFill>
                  <a:schemeClr val="accent6">
                    <a:lumMod val="40000"/>
                    <a:lumOff val="60000"/>
                  </a:schemeClr>
                </a:solidFill>
                <a:latin typeface="Consolas" panose="020B0609020204030204" pitchFamily="49" charset="0"/>
              </a:rPr>
              <a:t>2</a:t>
            </a:r>
            <a:r>
              <a:rPr lang="en-US" dirty="0">
                <a:solidFill>
                  <a:schemeClr val="bg1"/>
                </a:solidFill>
                <a:latin typeface="Consolas" panose="020B0609020204030204" pitchFamily="49" charset="0"/>
              </a:rPr>
              <a:t>..</a:t>
            </a:r>
            <a:r>
              <a:rPr lang="en-US" dirty="0">
                <a:solidFill>
                  <a:schemeClr val="accent5">
                    <a:lumMod val="40000"/>
                    <a:lumOff val="60000"/>
                  </a:schemeClr>
                </a:solidFill>
                <a:latin typeface="Consolas" panose="020B0609020204030204" pitchFamily="49" charset="0"/>
              </a:rPr>
              <a:t>N</a:t>
            </a:r>
            <a:r>
              <a:rPr lang="en-US" dirty="0">
                <a:solidFill>
                  <a:schemeClr val="bg1"/>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a:t>
            </a:r>
          </a:p>
          <a:p>
            <a:pPr marL="0" indent="0">
              <a:buNone/>
            </a:pPr>
            <a:endParaRPr lang="en-US" dirty="0">
              <a:solidFill>
                <a:schemeClr val="bg1"/>
              </a:solidFill>
              <a:latin typeface="Consolas" panose="020B0609020204030204" pitchFamily="49" charset="0"/>
            </a:endParaRPr>
          </a:p>
          <a:p>
            <a:pPr marL="0" indent="0">
              <a:buNone/>
            </a:pPr>
            <a:r>
              <a:rPr lang="en-US" dirty="0">
                <a:solidFill>
                  <a:schemeClr val="accent6">
                    <a:lumMod val="60000"/>
                    <a:lumOff val="40000"/>
                  </a:schemeClr>
                </a:solidFill>
                <a:latin typeface="Consolas" panose="020B0609020204030204" pitchFamily="49" charset="0"/>
              </a:rPr>
              <a:t>say</a:t>
            </a:r>
            <a:r>
              <a:rPr lang="en-US" dirty="0">
                <a:solidFill>
                  <a:schemeClr val="bg1"/>
                </a:solidFill>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20</a:t>
            </a:r>
            <a:r>
              <a:rPr lang="en-US"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3948742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example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increment</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6235342F-2F8B-4100-9033-B49E81066755}"/>
              </a:ext>
            </a:extLst>
          </p:cNvPr>
          <p:cNvSpPr>
            <a:spLocks noGrp="1"/>
          </p:cNvSpPr>
          <p:nvPr>
            <p:ph idx="1"/>
          </p:nvPr>
        </p:nvSpPr>
        <p:spPr>
          <a:solidFill>
            <a:schemeClr val="bg2">
              <a:lumMod val="25000"/>
            </a:schemeClr>
          </a:solidFill>
          <a:effectLst>
            <a:outerShdw blurRad="50800" dist="38100" dir="2700000" algn="tl" rotWithShape="0">
              <a:prstClr val="black">
                <a:alpha val="40000"/>
              </a:prstClr>
            </a:outerShdw>
          </a:effectLst>
        </p:spPr>
        <p:txBody>
          <a:bodyPr>
            <a:normAutofit fontScale="85000" lnSpcReduction="20000"/>
          </a:bodyPr>
          <a:lstStyle/>
          <a:p>
            <a:pPr marL="0" indent="0">
              <a:buNone/>
            </a:pPr>
            <a:r>
              <a:rPr lang="en-US" b="1" dirty="0">
                <a:solidFill>
                  <a:schemeClr val="accent1">
                    <a:lumMod val="50000"/>
                    <a:lumOff val="50000"/>
                  </a:schemeClr>
                </a:solidFill>
                <a:latin typeface="Consolas" panose="020B0609020204030204" pitchFamily="49" charset="0"/>
              </a:rPr>
              <a:t>macro</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postfix:&lt;++&gt;</a:t>
            </a:r>
            <a:r>
              <a:rPr lang="en-US" dirty="0">
                <a:solidFill>
                  <a:schemeClr val="bg1"/>
                </a:solidFill>
                <a:latin typeface="Consolas" panose="020B0609020204030204" pitchFamily="49" charset="0"/>
              </a:rPr>
              <a:t>(</a:t>
            </a:r>
            <a:r>
              <a:rPr lang="en-US" dirty="0">
                <a:solidFill>
                  <a:schemeClr val="accent5">
                    <a:lumMod val="40000"/>
                    <a:lumOff val="60000"/>
                  </a:schemeClr>
                </a:solidFill>
                <a:latin typeface="Consolas" panose="020B0609020204030204" pitchFamily="49" charset="0"/>
              </a:rPr>
              <a:t>term</a:t>
            </a:r>
            <a:r>
              <a:rPr lang="en-US" dirty="0">
                <a:solidFill>
                  <a:schemeClr val="bg1"/>
                </a:solidFill>
                <a:latin typeface="Consolas" panose="020B0609020204030204" pitchFamily="49" charset="0"/>
              </a:rPr>
              <a:t>) {</a:t>
            </a:r>
          </a:p>
          <a:p>
            <a:pPr marL="0" inden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return quasi</a:t>
            </a:r>
            <a:r>
              <a:rPr lang="en-US" b="1" dirty="0">
                <a:solidFill>
                  <a:schemeClr val="bg1"/>
                </a:solidFill>
                <a:latin typeface="Consolas" panose="020B0609020204030204" pitchFamily="49" charset="0"/>
              </a:rPr>
              <a:t> </a:t>
            </a:r>
            <a:r>
              <a:rPr lang="en-US" dirty="0">
                <a:solidFill>
                  <a:schemeClr val="bg1"/>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my</a:t>
            </a:r>
            <a:r>
              <a:rPr lang="en-US" dirty="0">
                <a:solidFill>
                  <a:schemeClr val="bg1"/>
                </a:solidFill>
                <a:latin typeface="Consolas" panose="020B0609020204030204" pitchFamily="49" charset="0"/>
              </a:rPr>
              <a:t> </a:t>
            </a:r>
            <a:r>
              <a:rPr lang="en-US" dirty="0" err="1">
                <a:solidFill>
                  <a:schemeClr val="accent5">
                    <a:lumMod val="40000"/>
                    <a:lumOff val="60000"/>
                  </a:schemeClr>
                </a:solidFill>
                <a:latin typeface="Consolas" panose="020B0609020204030204" pitchFamily="49" charset="0"/>
              </a:rPr>
              <a:t>oldval</a:t>
            </a:r>
            <a:r>
              <a:rPr lang="en-US" dirty="0">
                <a:solidFill>
                  <a:schemeClr val="bg1"/>
                </a:solidFill>
                <a:latin typeface="Consolas" panose="020B0609020204030204" pitchFamily="49" charset="0"/>
              </a:rPr>
              <a:t> = </a:t>
            </a:r>
            <a:r>
              <a:rPr lang="en-US" b="1" dirty="0">
                <a:solidFill>
                  <a:srgbClr val="E88A66"/>
                </a:solidFill>
                <a:latin typeface="Consolas" panose="020B0609020204030204" pitchFamily="49" charset="0"/>
              </a:rPr>
              <a:t>{{{</a:t>
            </a:r>
            <a:r>
              <a:rPr lang="en-US" dirty="0">
                <a:solidFill>
                  <a:schemeClr val="accent5">
                    <a:lumMod val="40000"/>
                    <a:lumOff val="60000"/>
                  </a:schemeClr>
                </a:solidFill>
                <a:latin typeface="Consolas" panose="020B0609020204030204" pitchFamily="49" charset="0"/>
              </a:rPr>
              <a:t>term</a:t>
            </a:r>
            <a:r>
              <a:rPr lang="en-US" b="1" dirty="0">
                <a:solidFill>
                  <a:srgbClr val="E88A66"/>
                </a:solidFill>
                <a:latin typeface="Consolas" panose="020B0609020204030204" pitchFamily="49" charset="0"/>
              </a:rPr>
              <a:t>}}}</a:t>
            </a:r>
            <a:r>
              <a:rPr lang="en-US" dirty="0">
                <a:solidFill>
                  <a:schemeClr val="bg1"/>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    </a:t>
            </a:r>
            <a:r>
              <a:rPr lang="en-US" b="1" dirty="0">
                <a:solidFill>
                  <a:srgbClr val="E88A66"/>
                </a:solidFill>
                <a:latin typeface="Consolas" panose="020B0609020204030204" pitchFamily="49" charset="0"/>
              </a:rPr>
              <a:t>{{{</a:t>
            </a:r>
            <a:r>
              <a:rPr lang="en-US" dirty="0">
                <a:solidFill>
                  <a:schemeClr val="accent5">
                    <a:lumMod val="40000"/>
                    <a:lumOff val="60000"/>
                  </a:schemeClr>
                </a:solidFill>
                <a:latin typeface="Consolas" panose="020B0609020204030204" pitchFamily="49" charset="0"/>
              </a:rPr>
              <a:t>term</a:t>
            </a:r>
            <a:r>
              <a:rPr lang="en-US" b="1" dirty="0">
                <a:solidFill>
                  <a:srgbClr val="E88A66"/>
                </a:solidFill>
                <a:latin typeface="Consolas" panose="020B0609020204030204" pitchFamily="49" charset="0"/>
              </a:rPr>
              <a:t>}}}</a:t>
            </a:r>
            <a:r>
              <a:rPr lang="en-US" dirty="0">
                <a:solidFill>
                  <a:schemeClr val="bg1"/>
                </a:solidFill>
                <a:latin typeface="Consolas" panose="020B0609020204030204" pitchFamily="49" charset="0"/>
              </a:rPr>
              <a:t> = </a:t>
            </a:r>
            <a:r>
              <a:rPr lang="en-US" b="1" dirty="0">
                <a:solidFill>
                  <a:srgbClr val="E88A66"/>
                </a:solidFill>
                <a:latin typeface="Consolas" panose="020B0609020204030204" pitchFamily="49" charset="0"/>
              </a:rPr>
              <a:t>{{{</a:t>
            </a:r>
            <a:r>
              <a:rPr lang="en-US" dirty="0">
                <a:solidFill>
                  <a:schemeClr val="accent5">
                    <a:lumMod val="40000"/>
                    <a:lumOff val="60000"/>
                  </a:schemeClr>
                </a:solidFill>
                <a:latin typeface="Consolas" panose="020B0609020204030204" pitchFamily="49" charset="0"/>
              </a:rPr>
              <a:t>term</a:t>
            </a:r>
            <a:r>
              <a:rPr lang="en-US" b="1" dirty="0">
                <a:solidFill>
                  <a:srgbClr val="E88A66"/>
                </a:solidFill>
                <a:latin typeface="Consolas" panose="020B0609020204030204" pitchFamily="49" charset="0"/>
              </a:rPr>
              <a:t>}}}</a:t>
            </a:r>
            <a:r>
              <a:rPr lang="en-US" dirty="0">
                <a:solidFill>
                  <a:schemeClr val="bg1"/>
                </a:solidFill>
                <a:latin typeface="Consolas" panose="020B0609020204030204" pitchFamily="49" charset="0"/>
              </a:rPr>
              <a:t> + </a:t>
            </a:r>
            <a:r>
              <a:rPr lang="en-US" dirty="0">
                <a:solidFill>
                  <a:schemeClr val="accent6">
                    <a:lumMod val="40000"/>
                    <a:lumOff val="60000"/>
                  </a:schemeClr>
                </a:solidFill>
                <a:latin typeface="Consolas" panose="020B0609020204030204" pitchFamily="49" charset="0"/>
              </a:rPr>
              <a:t>1</a:t>
            </a:r>
            <a:r>
              <a:rPr lang="en-US" dirty="0">
                <a:solidFill>
                  <a:schemeClr val="bg1"/>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    </a:t>
            </a:r>
            <a:r>
              <a:rPr lang="en-US" dirty="0" err="1">
                <a:solidFill>
                  <a:schemeClr val="accent5">
                    <a:lumMod val="40000"/>
                    <a:lumOff val="60000"/>
                  </a:schemeClr>
                </a:solidFill>
                <a:latin typeface="Consolas" panose="020B0609020204030204" pitchFamily="49" charset="0"/>
              </a:rPr>
              <a:t>oldval</a:t>
            </a:r>
            <a:r>
              <a:rPr lang="en-US" dirty="0">
                <a:solidFill>
                  <a:schemeClr val="bg1"/>
                </a:solidFill>
                <a:latin typeface="Consolas" panose="020B0609020204030204" pitchFamily="49" charset="0"/>
              </a:rPr>
              <a:t>;</a:t>
            </a:r>
          </a:p>
          <a:p>
            <a:pPr marL="0" indent="0">
              <a:buNone/>
            </a:pPr>
            <a:r>
              <a:rPr lang="en-US" dirty="0">
                <a:solidFill>
                  <a:schemeClr val="bg1"/>
                </a:solidFill>
                <a:latin typeface="Consolas" panose="020B0609020204030204" pitchFamily="49" charset="0"/>
              </a:rPr>
              <a:t>  };</a:t>
            </a:r>
          </a:p>
          <a:p>
            <a:pPr marL="0" indent="0">
              <a:buNone/>
            </a:pPr>
            <a:r>
              <a:rPr lang="en-US" dirty="0">
                <a:solidFill>
                  <a:schemeClr val="bg1"/>
                </a:solidFill>
                <a:latin typeface="Consolas" panose="020B0609020204030204" pitchFamily="49" charset="0"/>
              </a:rPr>
              <a:t>}</a:t>
            </a:r>
          </a:p>
          <a:p>
            <a:pPr marL="0" indent="0">
              <a:buNone/>
            </a:pPr>
            <a:endParaRPr lang="en-US" dirty="0">
              <a:solidFill>
                <a:schemeClr val="bg1"/>
              </a:solidFill>
              <a:latin typeface="Consolas" panose="020B0609020204030204" pitchFamily="49" charset="0"/>
            </a:endParaRPr>
          </a:p>
          <a:p>
            <a:pPr marL="0" indent="0">
              <a:buNone/>
            </a:pPr>
            <a:r>
              <a:rPr lang="en-US" b="1" dirty="0">
                <a:solidFill>
                  <a:schemeClr val="accent1">
                    <a:lumMod val="50000"/>
                    <a:lumOff val="50000"/>
                  </a:schemeClr>
                </a:solidFill>
                <a:latin typeface="Consolas" panose="020B0609020204030204" pitchFamily="49" charset="0"/>
              </a:rPr>
              <a:t>my</a:t>
            </a:r>
            <a:r>
              <a:rPr lang="en-US" dirty="0">
                <a:solidFill>
                  <a:schemeClr val="bg1"/>
                </a:solidFill>
                <a:latin typeface="Consolas" panose="020B0609020204030204" pitchFamily="49" charset="0"/>
              </a:rPr>
              <a:t> </a:t>
            </a:r>
            <a:r>
              <a:rPr lang="en-US" dirty="0">
                <a:solidFill>
                  <a:schemeClr val="accent5">
                    <a:lumMod val="40000"/>
                    <a:lumOff val="60000"/>
                  </a:schemeClr>
                </a:solidFill>
                <a:latin typeface="Consolas" panose="020B0609020204030204" pitchFamily="49" charset="0"/>
              </a:rPr>
              <a:t>value</a:t>
            </a:r>
            <a:r>
              <a:rPr lang="en-US" dirty="0">
                <a:solidFill>
                  <a:schemeClr val="bg1"/>
                </a:solidFill>
                <a:latin typeface="Consolas" panose="020B0609020204030204" pitchFamily="49" charset="0"/>
              </a:rPr>
              <a:t> = </a:t>
            </a:r>
            <a:r>
              <a:rPr lang="en-US" dirty="0">
                <a:solidFill>
                  <a:schemeClr val="accent6">
                    <a:lumMod val="40000"/>
                    <a:lumOff val="60000"/>
                  </a:schemeClr>
                </a:solidFill>
                <a:latin typeface="Consolas" panose="020B0609020204030204" pitchFamily="49" charset="0"/>
              </a:rPr>
              <a:t>7</a:t>
            </a:r>
            <a:r>
              <a:rPr lang="en-US" dirty="0">
                <a:solidFill>
                  <a:schemeClr val="bg1"/>
                </a:solidFill>
                <a:latin typeface="Consolas" panose="020B0609020204030204" pitchFamily="49" charset="0"/>
              </a:rPr>
              <a:t>;</a:t>
            </a:r>
          </a:p>
          <a:p>
            <a:pPr marL="0" indent="0">
              <a:buNone/>
            </a:pPr>
            <a:r>
              <a:rPr lang="en-US" dirty="0">
                <a:solidFill>
                  <a:schemeClr val="accent6">
                    <a:lumMod val="60000"/>
                    <a:lumOff val="40000"/>
                  </a:schemeClr>
                </a:solidFill>
                <a:latin typeface="Consolas" panose="020B0609020204030204" pitchFamily="49" charset="0"/>
              </a:rPr>
              <a:t>say</a:t>
            </a:r>
            <a:r>
              <a:rPr lang="en-US" dirty="0">
                <a:solidFill>
                  <a:schemeClr val="bg1"/>
                </a:solidFill>
                <a:latin typeface="Consolas" panose="020B0609020204030204" pitchFamily="49" charset="0"/>
              </a:rPr>
              <a:t>(</a:t>
            </a:r>
            <a:r>
              <a:rPr lang="en-US" dirty="0">
                <a:solidFill>
                  <a:schemeClr val="accent5">
                    <a:lumMod val="40000"/>
                    <a:lumOff val="60000"/>
                  </a:schemeClr>
                </a:solidFill>
                <a:latin typeface="Consolas" panose="020B0609020204030204" pitchFamily="49" charset="0"/>
              </a:rPr>
              <a:t>value</a:t>
            </a:r>
            <a:r>
              <a:rPr lang="en-US" dirty="0">
                <a:solidFill>
                  <a:schemeClr val="bg1"/>
                </a:solidFill>
                <a:latin typeface="Consolas" panose="020B0609020204030204" pitchFamily="49" charset="0"/>
              </a:rPr>
              <a:t>++);     </a:t>
            </a:r>
            <a:r>
              <a:rPr lang="en-US" i="1" dirty="0">
                <a:solidFill>
                  <a:schemeClr val="accent6">
                    <a:lumMod val="40000"/>
                    <a:lumOff val="60000"/>
                  </a:schemeClr>
                </a:solidFill>
                <a:latin typeface="Consolas" panose="020B0609020204030204" pitchFamily="49" charset="0"/>
              </a:rPr>
              <a:t># 7</a:t>
            </a:r>
          </a:p>
          <a:p>
            <a:pPr marL="0" indent="0">
              <a:buNone/>
            </a:pPr>
            <a:r>
              <a:rPr lang="en-US" dirty="0">
                <a:solidFill>
                  <a:schemeClr val="accent6">
                    <a:lumMod val="60000"/>
                    <a:lumOff val="40000"/>
                  </a:schemeClr>
                </a:solidFill>
                <a:latin typeface="Consolas" panose="020B0609020204030204" pitchFamily="49" charset="0"/>
              </a:rPr>
              <a:t>say</a:t>
            </a:r>
            <a:r>
              <a:rPr lang="en-US" dirty="0">
                <a:solidFill>
                  <a:schemeClr val="bg1"/>
                </a:solidFill>
                <a:latin typeface="Consolas" panose="020B0609020204030204" pitchFamily="49" charset="0"/>
              </a:rPr>
              <a:t>(</a:t>
            </a:r>
            <a:r>
              <a:rPr lang="en-US" dirty="0">
                <a:solidFill>
                  <a:schemeClr val="accent5">
                    <a:lumMod val="40000"/>
                    <a:lumOff val="60000"/>
                  </a:schemeClr>
                </a:solidFill>
                <a:latin typeface="Consolas" panose="020B0609020204030204" pitchFamily="49" charset="0"/>
              </a:rPr>
              <a:t>value</a:t>
            </a:r>
            <a:r>
              <a:rPr lang="en-US" dirty="0">
                <a:solidFill>
                  <a:schemeClr val="bg1"/>
                </a:solidFill>
                <a:latin typeface="Consolas" panose="020B0609020204030204" pitchFamily="49" charset="0"/>
              </a:rPr>
              <a:t>);       </a:t>
            </a:r>
            <a:r>
              <a:rPr lang="en-US" i="1" dirty="0">
                <a:solidFill>
                  <a:schemeClr val="accent6">
                    <a:lumMod val="40000"/>
                    <a:lumOff val="60000"/>
                  </a:schemeClr>
                </a:solidFill>
                <a:latin typeface="Consolas" panose="020B0609020204030204" pitchFamily="49" charset="0"/>
              </a:rPr>
              <a:t># 8</a:t>
            </a:r>
          </a:p>
        </p:txBody>
      </p:sp>
    </p:spTree>
    <p:extLst>
      <p:ext uri="{BB962C8B-B14F-4D97-AF65-F5344CB8AC3E}">
        <p14:creationId xmlns:p14="http://schemas.microsoft.com/office/powerpoint/2010/main" val="1345407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a:xfrm>
            <a:off x="838200" y="347709"/>
            <a:ext cx="10515600" cy="1325563"/>
          </a:xfrm>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Rough</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timeline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of</a:t>
            </a:r>
            <a:r>
              <a:rPr lang="sv-SE" dirty="0">
                <a:latin typeface="Tahoma" panose="020B0604030504040204" pitchFamily="34" charset="0"/>
                <a:ea typeface="Tahoma" panose="020B0604030504040204" pitchFamily="34" charset="0"/>
                <a:cs typeface="Tahoma" panose="020B0604030504040204" pitchFamily="34" charset="0"/>
              </a:rPr>
              <a:t> the </a:t>
            </a:r>
            <a:r>
              <a:rPr lang="sv-SE" dirty="0" err="1">
                <a:latin typeface="Tahoma" panose="020B0604030504040204" pitchFamily="34" charset="0"/>
                <a:ea typeface="Tahoma" panose="020B0604030504040204" pitchFamily="34" charset="0"/>
                <a:cs typeface="Tahoma" panose="020B0604030504040204" pitchFamily="34" charset="0"/>
              </a:rPr>
              <a:t>project</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3" name="Rectangle: Rounded Corners 2">
            <a:extLst>
              <a:ext uri="{FF2B5EF4-FFF2-40B4-BE49-F238E27FC236}">
                <a16:creationId xmlns:a16="http://schemas.microsoft.com/office/drawing/2014/main" id="{3A104800-41E6-41BB-870B-7F6724C9A9D9}"/>
              </a:ext>
            </a:extLst>
          </p:cNvPr>
          <p:cNvSpPr/>
          <p:nvPr/>
        </p:nvSpPr>
        <p:spPr>
          <a:xfrm>
            <a:off x="335280" y="3429000"/>
            <a:ext cx="11521440" cy="174172"/>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Isosceles Triangle 4">
            <a:extLst>
              <a:ext uri="{FF2B5EF4-FFF2-40B4-BE49-F238E27FC236}">
                <a16:creationId xmlns:a16="http://schemas.microsoft.com/office/drawing/2014/main" id="{A05D10DF-E9C6-40B5-BF18-8CFDA3D6BEB7}"/>
              </a:ext>
            </a:extLst>
          </p:cNvPr>
          <p:cNvSpPr/>
          <p:nvPr/>
        </p:nvSpPr>
        <p:spPr>
          <a:xfrm flipV="1">
            <a:off x="10463349" y="2976505"/>
            <a:ext cx="461554" cy="29609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439F9ED-81D4-41AA-B5AE-F76367A6EB86}"/>
              </a:ext>
            </a:extLst>
          </p:cNvPr>
          <p:cNvSpPr txBox="1"/>
          <p:nvPr/>
        </p:nvSpPr>
        <p:spPr>
          <a:xfrm>
            <a:off x="10154194" y="2261276"/>
            <a:ext cx="1079863" cy="584775"/>
          </a:xfrm>
          <a:prstGeom prst="rect">
            <a:avLst/>
          </a:prstGeom>
          <a:noFill/>
        </p:spPr>
        <p:txBody>
          <a:bodyPr wrap="square" rtlCol="0">
            <a:spAutoFit/>
          </a:bodyPr>
          <a:lstStyle/>
          <a:p>
            <a:pPr algn="ctr"/>
            <a:r>
              <a:rPr lang="en-US" sz="3200" b="1" dirty="0">
                <a:latin typeface="Tahoma" panose="020B0604030504040204" pitchFamily="34" charset="0"/>
                <a:ea typeface="Tahoma" panose="020B0604030504040204" pitchFamily="34" charset="0"/>
                <a:cs typeface="Tahoma" panose="020B0604030504040204" pitchFamily="34" charset="0"/>
              </a:rPr>
              <a:t>now</a:t>
            </a:r>
          </a:p>
        </p:txBody>
      </p:sp>
      <p:sp>
        <p:nvSpPr>
          <p:cNvPr id="7" name="Isosceles Triangle 6">
            <a:extLst>
              <a:ext uri="{FF2B5EF4-FFF2-40B4-BE49-F238E27FC236}">
                <a16:creationId xmlns:a16="http://schemas.microsoft.com/office/drawing/2014/main" id="{5F2BBB37-FE6C-44E5-AD1C-0B0CB3D91138}"/>
              </a:ext>
            </a:extLst>
          </p:cNvPr>
          <p:cNvSpPr/>
          <p:nvPr/>
        </p:nvSpPr>
        <p:spPr>
          <a:xfrm flipV="1">
            <a:off x="709749" y="2978330"/>
            <a:ext cx="461554" cy="29609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45E752A-D960-41A9-87E4-0BEDF4C17718}"/>
              </a:ext>
            </a:extLst>
          </p:cNvPr>
          <p:cNvSpPr txBox="1"/>
          <p:nvPr/>
        </p:nvSpPr>
        <p:spPr>
          <a:xfrm>
            <a:off x="26126" y="1836558"/>
            <a:ext cx="1828800" cy="1077218"/>
          </a:xfrm>
          <a:prstGeom prst="rect">
            <a:avLst/>
          </a:prstGeom>
          <a:noFill/>
        </p:spPr>
        <p:txBody>
          <a:bodyPr wrap="square" rtlCol="0">
            <a:spAutoFit/>
          </a:bodyPr>
          <a:lstStyle/>
          <a:p>
            <a:pPr algn="ctr"/>
            <a:r>
              <a:rPr lang="en-US" sz="3200" dirty="0">
                <a:latin typeface="Tahoma" panose="020B0604030504040204" pitchFamily="34" charset="0"/>
                <a:ea typeface="Tahoma" panose="020B0604030504040204" pitchFamily="34" charset="0"/>
                <a:cs typeface="Tahoma" panose="020B0604030504040204" pitchFamily="34" charset="0"/>
              </a:rPr>
              <a:t>007</a:t>
            </a:r>
          </a:p>
          <a:p>
            <a:pPr algn="ctr"/>
            <a:r>
              <a:rPr lang="en-US" sz="3200" dirty="0">
                <a:latin typeface="Tahoma" panose="020B0604030504040204" pitchFamily="34" charset="0"/>
                <a:ea typeface="Tahoma" panose="020B0604030504040204" pitchFamily="34" charset="0"/>
                <a:cs typeface="Tahoma" panose="020B0604030504040204" pitchFamily="34" charset="0"/>
              </a:rPr>
              <a:t>created</a:t>
            </a:r>
          </a:p>
        </p:txBody>
      </p:sp>
      <p:cxnSp>
        <p:nvCxnSpPr>
          <p:cNvPr id="10" name="Straight Connector 9">
            <a:extLst>
              <a:ext uri="{FF2B5EF4-FFF2-40B4-BE49-F238E27FC236}">
                <a16:creationId xmlns:a16="http://schemas.microsoft.com/office/drawing/2014/main" id="{93D065BD-BBDA-4E8A-9DF2-7A7D3D379E3A}"/>
              </a:ext>
            </a:extLst>
          </p:cNvPr>
          <p:cNvCxnSpPr>
            <a:cxnSpLocks/>
          </p:cNvCxnSpPr>
          <p:nvPr/>
        </p:nvCxnSpPr>
        <p:spPr>
          <a:xfrm>
            <a:off x="1171303" y="3866606"/>
            <a:ext cx="19637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A6B377-2D19-46C6-A13A-A230ED9F7AB2}"/>
              </a:ext>
            </a:extLst>
          </p:cNvPr>
          <p:cNvCxnSpPr>
            <a:cxnSpLocks/>
          </p:cNvCxnSpPr>
          <p:nvPr/>
        </p:nvCxnSpPr>
        <p:spPr>
          <a:xfrm>
            <a:off x="3291840" y="3866606"/>
            <a:ext cx="19637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D9B925-4741-4746-9EB5-91798CF8DEB3}"/>
              </a:ext>
            </a:extLst>
          </p:cNvPr>
          <p:cNvCxnSpPr>
            <a:cxnSpLocks/>
          </p:cNvCxnSpPr>
          <p:nvPr/>
        </p:nvCxnSpPr>
        <p:spPr>
          <a:xfrm>
            <a:off x="5412377" y="3866606"/>
            <a:ext cx="19637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BF67DA-BCB7-4F12-9A38-51C364689B90}"/>
              </a:ext>
            </a:extLst>
          </p:cNvPr>
          <p:cNvCxnSpPr>
            <a:cxnSpLocks/>
          </p:cNvCxnSpPr>
          <p:nvPr/>
        </p:nvCxnSpPr>
        <p:spPr>
          <a:xfrm>
            <a:off x="7532914" y="3866606"/>
            <a:ext cx="196378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76FE645-7831-40DD-B80D-4AACF04C974F}"/>
              </a:ext>
            </a:extLst>
          </p:cNvPr>
          <p:cNvCxnSpPr>
            <a:cxnSpLocks/>
          </p:cNvCxnSpPr>
          <p:nvPr/>
        </p:nvCxnSpPr>
        <p:spPr>
          <a:xfrm>
            <a:off x="9653451" y="3866606"/>
            <a:ext cx="1963783"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005459C-5118-4DB8-8D29-299C3AC7A356}"/>
              </a:ext>
            </a:extLst>
          </p:cNvPr>
          <p:cNvSpPr txBox="1"/>
          <p:nvPr/>
        </p:nvSpPr>
        <p:spPr>
          <a:xfrm>
            <a:off x="1508759" y="3924511"/>
            <a:ext cx="1288869" cy="523220"/>
          </a:xfrm>
          <a:prstGeom prst="rect">
            <a:avLst/>
          </a:prstGeom>
          <a:noFill/>
        </p:spPr>
        <p:txBody>
          <a:bodyPr wrap="square" rtlCol="0">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2015</a:t>
            </a:r>
          </a:p>
        </p:txBody>
      </p:sp>
      <p:sp>
        <p:nvSpPr>
          <p:cNvPr id="25" name="TextBox 24">
            <a:extLst>
              <a:ext uri="{FF2B5EF4-FFF2-40B4-BE49-F238E27FC236}">
                <a16:creationId xmlns:a16="http://schemas.microsoft.com/office/drawing/2014/main" id="{510B6F1E-09BA-4D12-800B-0954BD83FD28}"/>
              </a:ext>
            </a:extLst>
          </p:cNvPr>
          <p:cNvSpPr txBox="1"/>
          <p:nvPr/>
        </p:nvSpPr>
        <p:spPr>
          <a:xfrm>
            <a:off x="3629296" y="3924511"/>
            <a:ext cx="1288869" cy="523220"/>
          </a:xfrm>
          <a:prstGeom prst="rect">
            <a:avLst/>
          </a:prstGeom>
          <a:noFill/>
        </p:spPr>
        <p:txBody>
          <a:bodyPr wrap="square" rtlCol="0">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2016</a:t>
            </a:r>
          </a:p>
        </p:txBody>
      </p:sp>
      <p:sp>
        <p:nvSpPr>
          <p:cNvPr id="27" name="TextBox 26">
            <a:extLst>
              <a:ext uri="{FF2B5EF4-FFF2-40B4-BE49-F238E27FC236}">
                <a16:creationId xmlns:a16="http://schemas.microsoft.com/office/drawing/2014/main" id="{C1E0E148-72F1-4D61-AEA8-65A798B7A0DF}"/>
              </a:ext>
            </a:extLst>
          </p:cNvPr>
          <p:cNvSpPr txBox="1"/>
          <p:nvPr/>
        </p:nvSpPr>
        <p:spPr>
          <a:xfrm>
            <a:off x="5749833" y="3924511"/>
            <a:ext cx="1288869" cy="523220"/>
          </a:xfrm>
          <a:prstGeom prst="rect">
            <a:avLst/>
          </a:prstGeom>
          <a:noFill/>
        </p:spPr>
        <p:txBody>
          <a:bodyPr wrap="square" rtlCol="0">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2017</a:t>
            </a:r>
          </a:p>
        </p:txBody>
      </p:sp>
      <p:sp>
        <p:nvSpPr>
          <p:cNvPr id="28" name="TextBox 27">
            <a:extLst>
              <a:ext uri="{FF2B5EF4-FFF2-40B4-BE49-F238E27FC236}">
                <a16:creationId xmlns:a16="http://schemas.microsoft.com/office/drawing/2014/main" id="{976728CA-08BE-4BCB-9291-F94AE38664CC}"/>
              </a:ext>
            </a:extLst>
          </p:cNvPr>
          <p:cNvSpPr txBox="1"/>
          <p:nvPr/>
        </p:nvSpPr>
        <p:spPr>
          <a:xfrm>
            <a:off x="7870370" y="3924511"/>
            <a:ext cx="1288869" cy="523220"/>
          </a:xfrm>
          <a:prstGeom prst="rect">
            <a:avLst/>
          </a:prstGeom>
          <a:noFill/>
        </p:spPr>
        <p:txBody>
          <a:bodyPr wrap="square" rtlCol="0">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2018</a:t>
            </a:r>
          </a:p>
        </p:txBody>
      </p:sp>
      <p:sp>
        <p:nvSpPr>
          <p:cNvPr id="29" name="TextBox 28">
            <a:extLst>
              <a:ext uri="{FF2B5EF4-FFF2-40B4-BE49-F238E27FC236}">
                <a16:creationId xmlns:a16="http://schemas.microsoft.com/office/drawing/2014/main" id="{FC3627A7-5E17-4573-949D-C347197E3143}"/>
              </a:ext>
            </a:extLst>
          </p:cNvPr>
          <p:cNvSpPr txBox="1"/>
          <p:nvPr/>
        </p:nvSpPr>
        <p:spPr>
          <a:xfrm>
            <a:off x="9990907" y="3924511"/>
            <a:ext cx="1288869" cy="523220"/>
          </a:xfrm>
          <a:prstGeom prst="rect">
            <a:avLst/>
          </a:prstGeom>
          <a:noFill/>
        </p:spPr>
        <p:txBody>
          <a:bodyPr wrap="square" rtlCol="0">
            <a:spAutoFit/>
          </a:bodyPr>
          <a:lstStyle/>
          <a:p>
            <a:pPr algn="ctr"/>
            <a:r>
              <a:rPr lang="en-US" sz="2800" dirty="0">
                <a:latin typeface="Tahoma" panose="020B0604030504040204" pitchFamily="34" charset="0"/>
                <a:ea typeface="Tahoma" panose="020B0604030504040204" pitchFamily="34" charset="0"/>
                <a:cs typeface="Tahoma" panose="020B0604030504040204" pitchFamily="34" charset="0"/>
              </a:rPr>
              <a:t>2019</a:t>
            </a:r>
          </a:p>
        </p:txBody>
      </p:sp>
      <p:cxnSp>
        <p:nvCxnSpPr>
          <p:cNvPr id="31" name="Connector: Elbow 30">
            <a:extLst>
              <a:ext uri="{FF2B5EF4-FFF2-40B4-BE49-F238E27FC236}">
                <a16:creationId xmlns:a16="http://schemas.microsoft.com/office/drawing/2014/main" id="{5DA513EB-4014-44A9-A89B-E5AB2C736722}"/>
              </a:ext>
            </a:extLst>
          </p:cNvPr>
          <p:cNvCxnSpPr/>
          <p:nvPr/>
        </p:nvCxnSpPr>
        <p:spPr>
          <a:xfrm rot="5400000" flipH="1" flipV="1">
            <a:off x="2138868" y="2276379"/>
            <a:ext cx="1252207" cy="740229"/>
          </a:xfrm>
          <a:prstGeom prst="bentConnector3">
            <a:avLst>
              <a:gd name="adj1" fmla="val 100073"/>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36F34BC-8018-4511-AE18-62B202D753B9}"/>
              </a:ext>
            </a:extLst>
          </p:cNvPr>
          <p:cNvSpPr txBox="1"/>
          <p:nvPr/>
        </p:nvSpPr>
        <p:spPr>
          <a:xfrm>
            <a:off x="3128552" y="1806772"/>
            <a:ext cx="2810693" cy="369332"/>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user-defined operators</a:t>
            </a:r>
          </a:p>
        </p:txBody>
      </p:sp>
      <p:sp>
        <p:nvSpPr>
          <p:cNvPr id="35" name="TextBox 34">
            <a:extLst>
              <a:ext uri="{FF2B5EF4-FFF2-40B4-BE49-F238E27FC236}">
                <a16:creationId xmlns:a16="http://schemas.microsoft.com/office/drawing/2014/main" id="{7D6E2614-0604-4485-8561-3ECC750660DD}"/>
              </a:ext>
            </a:extLst>
          </p:cNvPr>
          <p:cNvSpPr txBox="1"/>
          <p:nvPr/>
        </p:nvSpPr>
        <p:spPr>
          <a:xfrm>
            <a:off x="9398728" y="1576119"/>
            <a:ext cx="1005844" cy="646331"/>
          </a:xfrm>
          <a:prstGeom prst="rect">
            <a:avLst/>
          </a:prstGeom>
          <a:noFill/>
        </p:spPr>
        <p:txBody>
          <a:bodyPr wrap="square" rtlCol="0">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macro hygiene</a:t>
            </a:r>
          </a:p>
        </p:txBody>
      </p:sp>
      <p:cxnSp>
        <p:nvCxnSpPr>
          <p:cNvPr id="37" name="Straight Connector 36">
            <a:extLst>
              <a:ext uri="{FF2B5EF4-FFF2-40B4-BE49-F238E27FC236}">
                <a16:creationId xmlns:a16="http://schemas.microsoft.com/office/drawing/2014/main" id="{2A768CB0-99D5-4E57-A1D6-69332C0E26D2}"/>
              </a:ext>
            </a:extLst>
          </p:cNvPr>
          <p:cNvCxnSpPr>
            <a:cxnSpLocks/>
          </p:cNvCxnSpPr>
          <p:nvPr/>
        </p:nvCxnSpPr>
        <p:spPr>
          <a:xfrm flipV="1">
            <a:off x="9901650" y="2378854"/>
            <a:ext cx="0" cy="89742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6926D3FA-E04A-441D-8AB7-FC2FFA1AE930}"/>
              </a:ext>
            </a:extLst>
          </p:cNvPr>
          <p:cNvCxnSpPr>
            <a:cxnSpLocks/>
          </p:cNvCxnSpPr>
          <p:nvPr/>
        </p:nvCxnSpPr>
        <p:spPr>
          <a:xfrm rot="5400000" flipH="1" flipV="1">
            <a:off x="2663562" y="2434353"/>
            <a:ext cx="898415" cy="771793"/>
          </a:xfrm>
          <a:prstGeom prst="bentConnector3">
            <a:avLst>
              <a:gd name="adj1" fmla="val 99436"/>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0B1F730-E04A-413F-8EF6-A799E755E530}"/>
              </a:ext>
            </a:extLst>
          </p:cNvPr>
          <p:cNvSpPr txBox="1"/>
          <p:nvPr/>
        </p:nvSpPr>
        <p:spPr>
          <a:xfrm>
            <a:off x="3492132" y="2157422"/>
            <a:ext cx="2810693" cy="369332"/>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use Travis</a:t>
            </a:r>
          </a:p>
        </p:txBody>
      </p:sp>
      <p:cxnSp>
        <p:nvCxnSpPr>
          <p:cNvPr id="44" name="Connector: Elbow 43">
            <a:extLst>
              <a:ext uri="{FF2B5EF4-FFF2-40B4-BE49-F238E27FC236}">
                <a16:creationId xmlns:a16="http://schemas.microsoft.com/office/drawing/2014/main" id="{760C3D56-5492-4398-A14E-44C9D0113613}"/>
              </a:ext>
            </a:extLst>
          </p:cNvPr>
          <p:cNvCxnSpPr>
            <a:cxnSpLocks/>
            <a:endCxn id="45" idx="1"/>
          </p:cNvCxnSpPr>
          <p:nvPr/>
        </p:nvCxnSpPr>
        <p:spPr>
          <a:xfrm flipV="1">
            <a:off x="4598674" y="2898105"/>
            <a:ext cx="656688" cy="378178"/>
          </a:xfrm>
          <a:prstGeom prst="bentConnector3">
            <a:avLst>
              <a:gd name="adj1" fmla="val -393"/>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4B8EA4B-1FA8-4D3F-AE17-1C21E023ACB4}"/>
              </a:ext>
            </a:extLst>
          </p:cNvPr>
          <p:cNvSpPr txBox="1"/>
          <p:nvPr/>
        </p:nvSpPr>
        <p:spPr>
          <a:xfrm>
            <a:off x="5255362" y="2713439"/>
            <a:ext cx="2810693" cy="369332"/>
          </a:xfrm>
          <a:prstGeom prst="rect">
            <a:avLst/>
          </a:prstGeom>
          <a:noFill/>
        </p:spPr>
        <p:txBody>
          <a:bodyPr wrap="square" rtlCol="0">
            <a:spAutoFit/>
          </a:bodyPr>
          <a:lstStyle/>
          <a:p>
            <a:r>
              <a:rPr lang="en-US" dirty="0">
                <a:latin typeface="Consolas" panose="020B0609020204030204" pitchFamily="49" charset="0"/>
                <a:ea typeface="Tahoma" panose="020B0604030504040204" pitchFamily="34" charset="0"/>
                <a:cs typeface="Tahoma" panose="020B0604030504040204" pitchFamily="34" charset="0"/>
              </a:rPr>
              <a:t>Bool</a:t>
            </a:r>
          </a:p>
        </p:txBody>
      </p:sp>
      <p:sp>
        <p:nvSpPr>
          <p:cNvPr id="48" name="TextBox 47">
            <a:extLst>
              <a:ext uri="{FF2B5EF4-FFF2-40B4-BE49-F238E27FC236}">
                <a16:creationId xmlns:a16="http://schemas.microsoft.com/office/drawing/2014/main" id="{D06B7E4C-18D7-4DD4-8F3D-B2AA9146A8D7}"/>
              </a:ext>
            </a:extLst>
          </p:cNvPr>
          <p:cNvSpPr txBox="1"/>
          <p:nvPr/>
        </p:nvSpPr>
        <p:spPr>
          <a:xfrm>
            <a:off x="8366758" y="1901528"/>
            <a:ext cx="1005844" cy="369332"/>
          </a:xfrm>
          <a:prstGeom prst="rect">
            <a:avLst/>
          </a:prstGeom>
          <a:noFill/>
        </p:spPr>
        <p:txBody>
          <a:bodyPr wrap="square" rtlCol="0">
            <a:spAutoFit/>
          </a:bodyPr>
          <a:lstStyle/>
          <a:p>
            <a:pPr algn="ctr"/>
            <a:r>
              <a:rPr lang="en-US" dirty="0">
                <a:latin typeface="Consolas" panose="020B0609020204030204" pitchFamily="49" charset="0"/>
                <a:ea typeface="Tahoma" panose="020B0604030504040204" pitchFamily="34" charset="0"/>
                <a:cs typeface="Tahoma" panose="020B0604030504040204" pitchFamily="34" charset="0"/>
              </a:rPr>
              <a:t>my</a:t>
            </a:r>
            <a:r>
              <a:rPr lang="en-US" dirty="0">
                <a:latin typeface="Tahoma" panose="020B0604030504040204" pitchFamily="34" charset="0"/>
                <a:ea typeface="Tahoma" panose="020B0604030504040204" pitchFamily="34" charset="0"/>
                <a:cs typeface="Tahoma" panose="020B0604030504040204" pitchFamily="34" charset="0"/>
              </a:rPr>
              <a:t> term</a:t>
            </a:r>
          </a:p>
        </p:txBody>
      </p:sp>
      <p:cxnSp>
        <p:nvCxnSpPr>
          <p:cNvPr id="49" name="Straight Connector 48">
            <a:extLst>
              <a:ext uri="{FF2B5EF4-FFF2-40B4-BE49-F238E27FC236}">
                <a16:creationId xmlns:a16="http://schemas.microsoft.com/office/drawing/2014/main" id="{9F084AB6-24ED-4DD6-85F2-D643E5F539D6}"/>
              </a:ext>
            </a:extLst>
          </p:cNvPr>
          <p:cNvCxnSpPr>
            <a:cxnSpLocks/>
          </p:cNvCxnSpPr>
          <p:nvPr/>
        </p:nvCxnSpPr>
        <p:spPr>
          <a:xfrm flipV="1">
            <a:off x="8869680" y="2371042"/>
            <a:ext cx="0" cy="89742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888F0A6C-4C1A-4A1F-8079-ED043A71EFFF}"/>
              </a:ext>
            </a:extLst>
          </p:cNvPr>
          <p:cNvCxnSpPr>
            <a:cxnSpLocks/>
          </p:cNvCxnSpPr>
          <p:nvPr/>
        </p:nvCxnSpPr>
        <p:spPr>
          <a:xfrm flipV="1">
            <a:off x="4419599" y="2637845"/>
            <a:ext cx="656688" cy="630626"/>
          </a:xfrm>
          <a:prstGeom prst="bentConnector3">
            <a:avLst>
              <a:gd name="adj1" fmla="val -1719"/>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3B558D6-3A66-4ED2-AA3D-1DB0B9AD6FEF}"/>
              </a:ext>
            </a:extLst>
          </p:cNvPr>
          <p:cNvSpPr txBox="1"/>
          <p:nvPr/>
        </p:nvSpPr>
        <p:spPr>
          <a:xfrm>
            <a:off x="5076287" y="2443910"/>
            <a:ext cx="2810693" cy="369332"/>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regexes</a:t>
            </a:r>
          </a:p>
        </p:txBody>
      </p:sp>
    </p:spTree>
    <p:extLst>
      <p:ext uri="{BB962C8B-B14F-4D97-AF65-F5344CB8AC3E}">
        <p14:creationId xmlns:p14="http://schemas.microsoft.com/office/powerpoint/2010/main" val="2691004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A </a:t>
            </a:r>
            <a:r>
              <a:rPr lang="sv-SE" dirty="0" err="1">
                <a:latin typeface="Tahoma" panose="020B0604030504040204" pitchFamily="34" charset="0"/>
                <a:ea typeface="Tahoma" panose="020B0604030504040204" pitchFamily="34" charset="0"/>
                <a:cs typeface="Tahoma" panose="020B0604030504040204" pitchFamily="34" charset="0"/>
              </a:rPr>
              <a:t>warm</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thank</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you</a:t>
            </a:r>
            <a:r>
              <a:rPr lang="sv-SE" dirty="0">
                <a:latin typeface="Tahoma" panose="020B0604030504040204" pitchFamily="34" charset="0"/>
                <a:ea typeface="Tahoma" panose="020B0604030504040204" pitchFamily="34" charset="0"/>
                <a:cs typeface="Tahoma" panose="020B0604030504040204" pitchFamily="34" charset="0"/>
              </a:rPr>
              <a:t> to </a:t>
            </a:r>
            <a:r>
              <a:rPr lang="sv-SE" dirty="0" err="1">
                <a:latin typeface="Tahoma" panose="020B0604030504040204" pitchFamily="34" charset="0"/>
                <a:ea typeface="Tahoma" panose="020B0604030504040204" pitchFamily="34" charset="0"/>
                <a:cs typeface="Tahoma" panose="020B0604030504040204" pitchFamily="34" charset="0"/>
              </a:rPr>
              <a:t>these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people</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6E596C87-97FA-468F-972B-D11DFC1935DE}"/>
              </a:ext>
            </a:extLst>
          </p:cNvPr>
          <p:cNvSpPr>
            <a:spLocks noGrp="1"/>
          </p:cNvSpPr>
          <p:nvPr>
            <p:ph idx="1"/>
          </p:nvPr>
        </p:nvSpPr>
        <p:spPr/>
        <p:txBody>
          <a:bodyPr/>
          <a:lstStyle/>
          <a:p>
            <a:r>
              <a:rPr lang="en-US" b="1" dirty="0" err="1"/>
              <a:t>sergot</a:t>
            </a:r>
            <a:r>
              <a:rPr lang="en-US" dirty="0"/>
              <a:t> – for helping to hack on a lot of the features</a:t>
            </a:r>
          </a:p>
          <a:p>
            <a:endParaRPr lang="en-US" dirty="0"/>
          </a:p>
          <a:p>
            <a:r>
              <a:rPr lang="en-US" b="1" dirty="0" err="1"/>
              <a:t>vendethiel</a:t>
            </a:r>
            <a:r>
              <a:rPr lang="en-US" dirty="0"/>
              <a:t> – for much LISP explanation and regexes hacking</a:t>
            </a:r>
          </a:p>
          <a:p>
            <a:endParaRPr lang="en-US" dirty="0"/>
          </a:p>
          <a:p>
            <a:r>
              <a:rPr lang="en-US" b="1" dirty="0" err="1"/>
              <a:t>raiph</a:t>
            </a:r>
            <a:r>
              <a:rPr lang="en-US" dirty="0"/>
              <a:t> – for providing much-needed boundary-pushing on quasi and unquote syntax discussion</a:t>
            </a:r>
          </a:p>
          <a:p>
            <a:endParaRPr lang="en-US" dirty="0"/>
          </a:p>
          <a:p>
            <a:r>
              <a:rPr lang="en-US" b="1" dirty="0" err="1"/>
              <a:t>szabgab</a:t>
            </a:r>
            <a:r>
              <a:rPr lang="en-US" dirty="0"/>
              <a:t> – for sending the patch that enabled Travis for the project</a:t>
            </a:r>
          </a:p>
        </p:txBody>
      </p:sp>
    </p:spTree>
    <p:extLst>
      <p:ext uri="{BB962C8B-B14F-4D97-AF65-F5344CB8AC3E}">
        <p14:creationId xmlns:p14="http://schemas.microsoft.com/office/powerpoint/2010/main" val="701413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Hard-</a:t>
            </a:r>
            <a:r>
              <a:rPr lang="sv-SE" dirty="0" err="1">
                <a:latin typeface="Tahoma" panose="020B0604030504040204" pitchFamily="34" charset="0"/>
                <a:ea typeface="Tahoma" panose="020B0604030504040204" pitchFamily="34" charset="0"/>
                <a:cs typeface="Tahoma" panose="020B0604030504040204" pitchFamily="34" charset="0"/>
              </a:rPr>
              <a:t>won</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insight</a:t>
            </a:r>
            <a:r>
              <a:rPr lang="sv-SE" dirty="0">
                <a:latin typeface="Tahoma" panose="020B0604030504040204" pitchFamily="34" charset="0"/>
                <a:ea typeface="Tahoma" panose="020B0604030504040204" pitchFamily="34" charset="0"/>
                <a:cs typeface="Tahoma" panose="020B0604030504040204" pitchFamily="34" charset="0"/>
              </a:rPr>
              <a:t> #2</a:t>
            </a:r>
            <a:endParaRPr lang="LID4096"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48131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Lexical</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lookup</a:t>
            </a:r>
            <a:r>
              <a:rPr lang="sv-SE" dirty="0">
                <a:latin typeface="Tahoma" panose="020B0604030504040204" pitchFamily="34" charset="0"/>
                <a:ea typeface="Tahoma" panose="020B0604030504040204" pitchFamily="34" charset="0"/>
                <a:cs typeface="Tahoma" panose="020B0604030504040204" pitchFamily="34" charset="0"/>
              </a:rPr>
              <a:t> is </a:t>
            </a:r>
            <a:r>
              <a:rPr lang="sv-SE" dirty="0" err="1">
                <a:latin typeface="Tahoma" panose="020B0604030504040204" pitchFamily="34" charset="0"/>
                <a:ea typeface="Tahoma" panose="020B0604030504040204" pitchFamily="34" charset="0"/>
                <a:cs typeface="Tahoma" panose="020B0604030504040204" pitchFamily="34" charset="0"/>
              </a:rPr>
              <a:t>fantastic</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279F0967-0A71-4A2B-A8ED-E324E2172BAD}"/>
              </a:ext>
            </a:extLst>
          </p:cNvPr>
          <p:cNvSpPr>
            <a:spLocks noGrp="1"/>
          </p:cNvSpPr>
          <p:nvPr>
            <p:ph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Not just because “yay, these names are not global!”</a:t>
            </a:r>
          </a:p>
          <a:p>
            <a:r>
              <a:rPr lang="en-US" dirty="0">
                <a:latin typeface="Tahoma" panose="020B0604030504040204" pitchFamily="34" charset="0"/>
                <a:ea typeface="Tahoma" panose="020B0604030504040204" pitchFamily="34" charset="0"/>
                <a:cs typeface="Tahoma" panose="020B0604030504040204" pitchFamily="34" charset="0"/>
              </a:rPr>
              <a:t>But also because there’s something inherently powerful in letting a name be bound only inside a certain (static) scope</a:t>
            </a:r>
          </a:p>
          <a:p>
            <a:pPr lvl="1"/>
            <a:r>
              <a:rPr lang="en-US" dirty="0">
                <a:latin typeface="Tahoma" panose="020B0604030504040204" pitchFamily="34" charset="0"/>
                <a:ea typeface="Tahoma" panose="020B0604030504040204" pitchFamily="34" charset="0"/>
                <a:cs typeface="Tahoma" panose="020B0604030504040204" pitchFamily="34" charset="0"/>
              </a:rPr>
              <a:t>There’s some mystical static/dynamic interplay going on here</a:t>
            </a:r>
          </a:p>
          <a:p>
            <a:pPr lvl="1"/>
            <a:r>
              <a:rPr lang="en-US" dirty="0">
                <a:latin typeface="Tahoma" panose="020B0604030504040204" pitchFamily="34" charset="0"/>
                <a:ea typeface="Tahoma" panose="020B0604030504040204" pitchFamily="34" charset="0"/>
                <a:cs typeface="Tahoma" panose="020B0604030504040204" pitchFamily="34" charset="0"/>
              </a:rPr>
              <a:t>Python and Ruby people are really missing out (no </a:t>
            </a:r>
            <a:r>
              <a:rPr lang="en-US" dirty="0">
                <a:latin typeface="Consolas" panose="020B0609020204030204" pitchFamily="49" charset="0"/>
                <a:ea typeface="Tahoma" panose="020B0604030504040204" pitchFamily="34" charset="0"/>
                <a:cs typeface="Tahoma" panose="020B0604030504040204" pitchFamily="34" charset="0"/>
              </a:rPr>
              <a:t>my</a:t>
            </a:r>
            <a:r>
              <a:rPr lang="en-US" dirty="0">
                <a:latin typeface="Tahoma" panose="020B0604030504040204" pitchFamily="34" charset="0"/>
                <a:ea typeface="Tahoma" panose="020B0604030504040204" pitchFamily="34" charset="0"/>
                <a:cs typeface="Tahoma" panose="020B0604030504040204" pitchFamily="34" charset="0"/>
              </a:rPr>
              <a:t> declarations)</a:t>
            </a:r>
          </a:p>
          <a:p>
            <a:r>
              <a:rPr lang="en-US" dirty="0">
                <a:latin typeface="Tahoma" panose="020B0604030504040204" pitchFamily="34" charset="0"/>
                <a:ea typeface="Tahoma" panose="020B0604030504040204" pitchFamily="34" charset="0"/>
                <a:cs typeface="Tahoma" panose="020B0604030504040204" pitchFamily="34" charset="0"/>
              </a:rPr>
              <a:t>Common doofus mistake I made: using a string name instead of lexical lookup</a:t>
            </a:r>
          </a:p>
          <a:p>
            <a:pPr lvl="1"/>
            <a:r>
              <a:rPr lang="en-US" dirty="0">
                <a:latin typeface="Tahoma" panose="020B0604030504040204" pitchFamily="34" charset="0"/>
                <a:ea typeface="Tahoma" panose="020B0604030504040204" pitchFamily="34" charset="0"/>
                <a:cs typeface="Tahoma" panose="020B0604030504040204" pitchFamily="34" charset="0"/>
              </a:rPr>
              <a:t>Switching to lexical lookup, things typically got easier, and cleaner</a:t>
            </a:r>
          </a:p>
        </p:txBody>
      </p:sp>
    </p:spTree>
    <p:extLst>
      <p:ext uri="{BB962C8B-B14F-4D97-AF65-F5344CB8AC3E}">
        <p14:creationId xmlns:p14="http://schemas.microsoft.com/office/powerpoint/2010/main" val="38977718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a:xfrm>
            <a:off x="4586151" y="2035311"/>
            <a:ext cx="3019697" cy="2787378"/>
          </a:xfrm>
        </p:spPr>
        <p:txBody>
          <a:bodyPr/>
          <a:lstStyle/>
          <a:p>
            <a:r>
              <a:rPr lang="sv-SE" dirty="0">
                <a:latin typeface="Consolas" panose="020B0609020204030204" pitchFamily="49" charset="0"/>
                <a:ea typeface="Tahoma" panose="020B0604030504040204" pitchFamily="34" charset="0"/>
                <a:cs typeface="Tahoma" panose="020B0604030504040204" pitchFamily="34" charset="0"/>
              </a:rPr>
              <a:t>  S E N D</a:t>
            </a:r>
            <a:br>
              <a:rPr lang="sv-SE" dirty="0">
                <a:latin typeface="Consolas" panose="020B0609020204030204" pitchFamily="49" charset="0"/>
                <a:ea typeface="Tahoma" panose="020B0604030504040204" pitchFamily="34" charset="0"/>
                <a:cs typeface="Tahoma" panose="020B0604030504040204" pitchFamily="34" charset="0"/>
              </a:rPr>
            </a:br>
            <a:r>
              <a:rPr lang="sv-SE" dirty="0">
                <a:latin typeface="Consolas" panose="020B0609020204030204" pitchFamily="49" charset="0"/>
                <a:ea typeface="Tahoma" panose="020B0604030504040204" pitchFamily="34" charset="0"/>
                <a:cs typeface="Tahoma" panose="020B0604030504040204" pitchFamily="34" charset="0"/>
              </a:rPr>
              <a:t>+ M O R E</a:t>
            </a:r>
            <a:br>
              <a:rPr lang="sv-SE" dirty="0">
                <a:latin typeface="Consolas" panose="020B0609020204030204" pitchFamily="49" charset="0"/>
                <a:ea typeface="Tahoma" panose="020B0604030504040204" pitchFamily="34" charset="0"/>
                <a:cs typeface="Tahoma" panose="020B0604030504040204" pitchFamily="34" charset="0"/>
              </a:rPr>
            </a:br>
            <a:r>
              <a:rPr lang="sv-SE" dirty="0">
                <a:latin typeface="Consolas" panose="020B0609020204030204" pitchFamily="49" charset="0"/>
                <a:ea typeface="Tahoma" panose="020B0604030504040204" pitchFamily="34" charset="0"/>
                <a:cs typeface="Tahoma" panose="020B0604030504040204" pitchFamily="34" charset="0"/>
              </a:rPr>
              <a:t>---------</a:t>
            </a:r>
            <a:br>
              <a:rPr lang="sv-SE" dirty="0">
                <a:latin typeface="Consolas" panose="020B0609020204030204" pitchFamily="49" charset="0"/>
                <a:ea typeface="Tahoma" panose="020B0604030504040204" pitchFamily="34" charset="0"/>
                <a:cs typeface="Tahoma" panose="020B0604030504040204" pitchFamily="34" charset="0"/>
              </a:rPr>
            </a:br>
            <a:r>
              <a:rPr lang="sv-SE" dirty="0">
                <a:latin typeface="Consolas" panose="020B0609020204030204" pitchFamily="49" charset="0"/>
                <a:ea typeface="Tahoma" panose="020B0604030504040204" pitchFamily="34" charset="0"/>
                <a:cs typeface="Tahoma" panose="020B0604030504040204" pitchFamily="34" charset="0"/>
              </a:rPr>
              <a:t>M O N E Y</a:t>
            </a:r>
            <a:endParaRPr lang="LID4096" dirty="0">
              <a:latin typeface="Consolas" panose="020B0609020204030204" pitchFamily="49"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84BA2676-2B6C-4D91-AD3D-B683B5052255}"/>
              </a:ext>
            </a:extLst>
          </p:cNvPr>
          <p:cNvSpPr txBox="1"/>
          <p:nvPr/>
        </p:nvSpPr>
        <p:spPr>
          <a:xfrm>
            <a:off x="2834639" y="5189974"/>
            <a:ext cx="6522720" cy="646331"/>
          </a:xfrm>
          <a:prstGeom prst="rect">
            <a:avLst/>
          </a:prstGeom>
          <a:noFill/>
        </p:spPr>
        <p:txBody>
          <a:bodyPr wrap="square" rtlCol="0">
            <a:spAutoFit/>
          </a:bodyPr>
          <a:lstStyle/>
          <a:p>
            <a:pPr algn="ctr"/>
            <a:r>
              <a:rPr lang="en-US" sz="3600" dirty="0">
                <a:solidFill>
                  <a:schemeClr val="accent2"/>
                </a:solidFill>
              </a:rPr>
              <a:t>9 × 8 × 7 × 6 × 5 × 4 × 3 × 2</a:t>
            </a:r>
          </a:p>
        </p:txBody>
      </p:sp>
    </p:spTree>
    <p:extLst>
      <p:ext uri="{BB962C8B-B14F-4D97-AF65-F5344CB8AC3E}">
        <p14:creationId xmlns:p14="http://schemas.microsoft.com/office/powerpoint/2010/main" val="382212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What’s</a:t>
            </a:r>
            <a:r>
              <a:rPr lang="sv-SE" dirty="0">
                <a:latin typeface="Tahoma" panose="020B0604030504040204" pitchFamily="34" charset="0"/>
                <a:ea typeface="Tahoma" panose="020B0604030504040204" pitchFamily="34" charset="0"/>
                <a:cs typeface="Tahoma" panose="020B0604030504040204" pitchFamily="34" charset="0"/>
              </a:rPr>
              <a:t> a </a:t>
            </a:r>
            <a:r>
              <a:rPr lang="sv-SE" dirty="0" err="1">
                <a:latin typeface="Tahoma" panose="020B0604030504040204" pitchFamily="34" charset="0"/>
                <a:ea typeface="Tahoma" panose="020B0604030504040204" pitchFamily="34" charset="0"/>
                <a:cs typeface="Tahoma" panose="020B0604030504040204" pitchFamily="34" charset="0"/>
              </a:rPr>
              <a:t>compiler</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Text Placeholder 1">
            <a:extLst>
              <a:ext uri="{FF2B5EF4-FFF2-40B4-BE49-F238E27FC236}">
                <a16:creationId xmlns:a16="http://schemas.microsoft.com/office/drawing/2014/main" id="{F60EAC50-668C-4B9F-8538-8D62985F4B1F}"/>
              </a:ext>
            </a:extLst>
          </p:cNvPr>
          <p:cNvSpPr>
            <a:spLocks noGrp="1"/>
          </p:cNvSpPr>
          <p:nvPr>
            <p:ph type="body" idx="1"/>
          </p:nvPr>
        </p:nvSpPr>
        <p:spPr/>
        <p:txBody>
          <a:bodyPr/>
          <a:lstStyle/>
          <a:p>
            <a:r>
              <a:rPr lang="en-US" dirty="0"/>
              <a:t>what the talk is really </a:t>
            </a:r>
            <a:r>
              <a:rPr lang="en-US" dirty="0" err="1"/>
              <a:t>really</a:t>
            </a:r>
            <a:r>
              <a:rPr lang="en-US" dirty="0"/>
              <a:t> about</a:t>
            </a:r>
          </a:p>
        </p:txBody>
      </p:sp>
    </p:spTree>
    <p:extLst>
      <p:ext uri="{BB962C8B-B14F-4D97-AF65-F5344CB8AC3E}">
        <p14:creationId xmlns:p14="http://schemas.microsoft.com/office/powerpoint/2010/main" val="408795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a:xfrm>
            <a:off x="838200" y="2766218"/>
            <a:ext cx="10515600" cy="1325563"/>
          </a:xfrm>
        </p:spPr>
        <p:txBody>
          <a:bodyPr/>
          <a:lstStyle/>
          <a:p>
            <a:r>
              <a:rPr lang="sv-SE" dirty="0">
                <a:latin typeface="Tahoma" panose="020B0604030504040204" pitchFamily="34" charset="0"/>
                <a:ea typeface="Tahoma" panose="020B0604030504040204" pitchFamily="34" charset="0"/>
                <a:cs typeface="Tahoma" panose="020B0604030504040204" pitchFamily="34" charset="0"/>
              </a:rPr>
              <a:t>To </a:t>
            </a:r>
            <a:r>
              <a:rPr lang="sv-SE" dirty="0" err="1">
                <a:latin typeface="Tahoma" panose="020B0604030504040204" pitchFamily="34" charset="0"/>
                <a:ea typeface="Tahoma" panose="020B0604030504040204" pitchFamily="34" charset="0"/>
                <a:cs typeface="Tahoma" panose="020B0604030504040204" pitchFamily="34" charset="0"/>
              </a:rPr>
              <a:t>many</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people</a:t>
            </a:r>
            <a:r>
              <a:rPr lang="sv-SE" dirty="0">
                <a:latin typeface="Tahoma" panose="020B0604030504040204" pitchFamily="34" charset="0"/>
                <a:ea typeface="Tahoma" panose="020B0604030504040204" pitchFamily="34" charset="0"/>
                <a:cs typeface="Tahoma" panose="020B0604030504040204" pitchFamily="34" charset="0"/>
              </a:rPr>
              <a:t>, the </a:t>
            </a:r>
            <a:r>
              <a:rPr lang="sv-SE" dirty="0" err="1">
                <a:latin typeface="Tahoma" panose="020B0604030504040204" pitchFamily="34" charset="0"/>
                <a:ea typeface="Tahoma" panose="020B0604030504040204" pitchFamily="34" charset="0"/>
                <a:cs typeface="Tahoma" panose="020B0604030504040204" pitchFamily="34" charset="0"/>
              </a:rPr>
              <a:t>compiler</a:t>
            </a:r>
            <a:r>
              <a:rPr lang="sv-SE" dirty="0">
                <a:latin typeface="Tahoma" panose="020B0604030504040204" pitchFamily="34" charset="0"/>
                <a:ea typeface="Tahoma" panose="020B0604030504040204" pitchFamily="34" charset="0"/>
                <a:cs typeface="Tahoma" panose="020B0604030504040204" pitchFamily="34" charset="0"/>
              </a:rPr>
              <a:t> is a </a:t>
            </a:r>
            <a:r>
              <a:rPr lang="sv-SE" dirty="0" err="1">
                <a:latin typeface="Tahoma" panose="020B0604030504040204" pitchFamily="34" charset="0"/>
                <a:ea typeface="Tahoma" panose="020B0604030504040204" pitchFamily="34" charset="0"/>
                <a:cs typeface="Tahoma" panose="020B0604030504040204" pitchFamily="34" charset="0"/>
              </a:rPr>
              <a:t>stern</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unforgiving</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judge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of</a:t>
            </a:r>
            <a:r>
              <a:rPr lang="sv-SE" dirty="0">
                <a:latin typeface="Tahoma" panose="020B0604030504040204" pitchFamily="34" charset="0"/>
                <a:ea typeface="Tahoma" panose="020B0604030504040204" pitchFamily="34" charset="0"/>
                <a:cs typeface="Tahoma" panose="020B0604030504040204" pitchFamily="34" charset="0"/>
              </a:rPr>
              <a:t> syntax…</a:t>
            </a:r>
            <a:endParaRPr lang="LID4096"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87243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73552F-09B4-44A2-B7CD-D54BC6594A1F}"/>
              </a:ext>
            </a:extLst>
          </p:cNvPr>
          <p:cNvPicPr>
            <a:picLocks noChangeAspect="1"/>
          </p:cNvPicPr>
          <p:nvPr/>
        </p:nvPicPr>
        <p:blipFill>
          <a:blip r:embed="rId2"/>
          <a:stretch>
            <a:fillRect/>
          </a:stretch>
        </p:blipFill>
        <p:spPr>
          <a:xfrm>
            <a:off x="34613" y="850767"/>
            <a:ext cx="12122773" cy="5156465"/>
          </a:xfrm>
          <a:prstGeom prst="rect">
            <a:avLst/>
          </a:prstGeom>
        </p:spPr>
      </p:pic>
      <p:sp>
        <p:nvSpPr>
          <p:cNvPr id="3" name="TextBox 2">
            <a:extLst>
              <a:ext uri="{FF2B5EF4-FFF2-40B4-BE49-F238E27FC236}">
                <a16:creationId xmlns:a16="http://schemas.microsoft.com/office/drawing/2014/main" id="{63ADBB02-5C1B-4514-A1FA-D42D8419161C}"/>
              </a:ext>
            </a:extLst>
          </p:cNvPr>
          <p:cNvSpPr txBox="1"/>
          <p:nvPr/>
        </p:nvSpPr>
        <p:spPr>
          <a:xfrm>
            <a:off x="2788919" y="850767"/>
            <a:ext cx="6614160" cy="2123658"/>
          </a:xfrm>
          <a:prstGeom prst="rect">
            <a:avLst/>
          </a:prstGeom>
          <a:noFill/>
        </p:spPr>
        <p:txBody>
          <a:bodyPr wrap="square" rtlCol="0">
            <a:spAutoFit/>
          </a:bodyPr>
          <a:lstStyle/>
          <a:p>
            <a:pPr algn="ctr"/>
            <a:r>
              <a:rPr lang="en-US" sz="6600" dirty="0">
                <a:ln w="38100">
                  <a:solidFill>
                    <a:schemeClr val="tx1"/>
                  </a:solidFill>
                </a:ln>
                <a:solidFill>
                  <a:schemeClr val="bg1"/>
                </a:solidFill>
                <a:latin typeface="Impact" panose="020B0806030902050204" pitchFamily="34" charset="0"/>
              </a:rPr>
              <a:t>THOU SHALT NOT PARSE!</a:t>
            </a:r>
          </a:p>
        </p:txBody>
      </p:sp>
    </p:spTree>
    <p:extLst>
      <p:ext uri="{BB962C8B-B14F-4D97-AF65-F5344CB8AC3E}">
        <p14:creationId xmlns:p14="http://schemas.microsoft.com/office/powerpoint/2010/main" val="806476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9F49B24-24EB-436C-8881-B23D7094934F}"/>
              </a:ext>
            </a:extLst>
          </p:cNvPr>
          <p:cNvSpPr/>
          <p:nvPr/>
        </p:nvSpPr>
        <p:spPr>
          <a:xfrm>
            <a:off x="896983" y="2595154"/>
            <a:ext cx="5007428" cy="32221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3C27547-44C5-424A-B111-454FCA00A48E}"/>
              </a:ext>
            </a:extLst>
          </p:cNvPr>
          <p:cNvSpPr/>
          <p:nvPr/>
        </p:nvSpPr>
        <p:spPr>
          <a:xfrm>
            <a:off x="6287589" y="2595154"/>
            <a:ext cx="5007428" cy="3222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9FF8803-0911-4C79-9BA6-E289F42B528E}"/>
              </a:ext>
            </a:extLst>
          </p:cNvPr>
          <p:cNvSpPr txBox="1"/>
          <p:nvPr/>
        </p:nvSpPr>
        <p:spPr>
          <a:xfrm>
            <a:off x="2255520" y="3283132"/>
            <a:ext cx="2290354" cy="1384995"/>
          </a:xfrm>
          <a:prstGeom prst="rect">
            <a:avLst/>
          </a:prstGeom>
          <a:noFill/>
        </p:spPr>
        <p:txBody>
          <a:bodyPr wrap="square" rtlCol="0">
            <a:spAutoFit/>
          </a:bodyPr>
          <a:lstStyle/>
          <a:p>
            <a:pPr algn="ctr"/>
            <a:r>
              <a:rPr lang="en-US" sz="2800" i="1" dirty="0">
                <a:latin typeface="Tahoma" panose="020B0604030504040204" pitchFamily="34" charset="0"/>
                <a:ea typeface="Tahoma" panose="020B0604030504040204" pitchFamily="34" charset="0"/>
                <a:cs typeface="Tahoma" panose="020B0604030504040204" pitchFamily="34" charset="0"/>
              </a:rPr>
              <a:t>compile time</a:t>
            </a:r>
          </a:p>
          <a:p>
            <a:pPr algn="ctr"/>
            <a:endParaRPr lang="en-US" sz="2800" i="1" dirty="0">
              <a:latin typeface="Tahoma" panose="020B0604030504040204" pitchFamily="34" charset="0"/>
              <a:ea typeface="Tahoma" panose="020B0604030504040204" pitchFamily="34" charset="0"/>
              <a:cs typeface="Tahoma" panose="020B0604030504040204" pitchFamily="34" charset="0"/>
            </a:endParaRPr>
          </a:p>
          <a:p>
            <a:pPr algn="ctr"/>
            <a:r>
              <a:rPr lang="en-US" sz="2800" i="1" dirty="0">
                <a:latin typeface="Tahoma" panose="020B0604030504040204" pitchFamily="34" charset="0"/>
                <a:ea typeface="Tahoma" panose="020B0604030504040204" pitchFamily="34" charset="0"/>
                <a:cs typeface="Tahoma" panose="020B0604030504040204" pitchFamily="34" charset="0"/>
              </a:rPr>
              <a:t>(static)</a:t>
            </a:r>
          </a:p>
        </p:txBody>
      </p:sp>
      <p:sp>
        <p:nvSpPr>
          <p:cNvPr id="8" name="TextBox 7">
            <a:extLst>
              <a:ext uri="{FF2B5EF4-FFF2-40B4-BE49-F238E27FC236}">
                <a16:creationId xmlns:a16="http://schemas.microsoft.com/office/drawing/2014/main" id="{57C87FD8-3424-4282-A8B4-6D088182E859}"/>
              </a:ext>
            </a:extLst>
          </p:cNvPr>
          <p:cNvSpPr txBox="1"/>
          <p:nvPr/>
        </p:nvSpPr>
        <p:spPr>
          <a:xfrm>
            <a:off x="7646126" y="3283132"/>
            <a:ext cx="2290354" cy="1384995"/>
          </a:xfrm>
          <a:prstGeom prst="rect">
            <a:avLst/>
          </a:prstGeom>
          <a:noFill/>
        </p:spPr>
        <p:txBody>
          <a:bodyPr wrap="square" rtlCol="0">
            <a:spAutoFit/>
          </a:bodyPr>
          <a:lstStyle/>
          <a:p>
            <a:pPr algn="ctr"/>
            <a:r>
              <a:rPr lang="en-US" sz="2800" i="1" dirty="0">
                <a:latin typeface="Tahoma" panose="020B0604030504040204" pitchFamily="34" charset="0"/>
                <a:ea typeface="Tahoma" panose="020B0604030504040204" pitchFamily="34" charset="0"/>
                <a:cs typeface="Tahoma" panose="020B0604030504040204" pitchFamily="34" charset="0"/>
              </a:rPr>
              <a:t>run time</a:t>
            </a:r>
          </a:p>
          <a:p>
            <a:pPr algn="ctr"/>
            <a:endParaRPr lang="en-US" sz="2800" i="1" dirty="0">
              <a:latin typeface="Tahoma" panose="020B0604030504040204" pitchFamily="34" charset="0"/>
              <a:ea typeface="Tahoma" panose="020B0604030504040204" pitchFamily="34" charset="0"/>
              <a:cs typeface="Tahoma" panose="020B0604030504040204" pitchFamily="34" charset="0"/>
            </a:endParaRPr>
          </a:p>
          <a:p>
            <a:pPr algn="ctr"/>
            <a:r>
              <a:rPr lang="en-US" sz="2800" i="1" dirty="0">
                <a:latin typeface="Tahoma" panose="020B0604030504040204" pitchFamily="34" charset="0"/>
                <a:ea typeface="Tahoma" panose="020B0604030504040204" pitchFamily="34" charset="0"/>
                <a:cs typeface="Tahoma" panose="020B0604030504040204" pitchFamily="34" charset="0"/>
              </a:rPr>
              <a:t>(dynamic)</a:t>
            </a:r>
          </a:p>
        </p:txBody>
      </p:sp>
      <p:sp>
        <p:nvSpPr>
          <p:cNvPr id="9" name="Rectangle: Rounded Corners 8">
            <a:extLst>
              <a:ext uri="{FF2B5EF4-FFF2-40B4-BE49-F238E27FC236}">
                <a16:creationId xmlns:a16="http://schemas.microsoft.com/office/drawing/2014/main" id="{4A6D2C69-26B6-4BB5-9440-36C4C0767682}"/>
              </a:ext>
            </a:extLst>
          </p:cNvPr>
          <p:cNvSpPr/>
          <p:nvPr/>
        </p:nvSpPr>
        <p:spPr>
          <a:xfrm>
            <a:off x="1280161" y="2434045"/>
            <a:ext cx="1288868" cy="3222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150B8C1-9A3B-497C-9DD1-0F6C013D969A}"/>
              </a:ext>
            </a:extLst>
          </p:cNvPr>
          <p:cNvSpPr txBox="1"/>
          <p:nvPr/>
        </p:nvSpPr>
        <p:spPr>
          <a:xfrm>
            <a:off x="779418" y="1949769"/>
            <a:ext cx="2290354" cy="400110"/>
          </a:xfrm>
          <a:prstGeom prst="rect">
            <a:avLst/>
          </a:prstGeom>
          <a:noFill/>
        </p:spPr>
        <p:txBody>
          <a:bodyPr wrap="square" rtlCol="0">
            <a:spAutoFit/>
          </a:bodyPr>
          <a:lstStyle/>
          <a:p>
            <a:pPr algn="ctr"/>
            <a:r>
              <a:rPr lang="en-US" sz="2000" dirty="0">
                <a:latin typeface="Consolas" panose="020B0609020204030204" pitchFamily="49" charset="0"/>
                <a:ea typeface="Tahoma" panose="020B0604030504040204" pitchFamily="34" charset="0"/>
                <a:cs typeface="Tahoma" panose="020B0604030504040204" pitchFamily="34" charset="0"/>
              </a:rPr>
              <a:t>BEGIN</a:t>
            </a:r>
            <a:r>
              <a:rPr lang="en-US" sz="2000" dirty="0">
                <a:latin typeface="Tahoma" panose="020B0604030504040204" pitchFamily="34" charset="0"/>
                <a:ea typeface="Tahoma" panose="020B0604030504040204" pitchFamily="34" charset="0"/>
                <a:cs typeface="Tahoma" panose="020B0604030504040204" pitchFamily="34" charset="0"/>
              </a:rPr>
              <a:t> block</a:t>
            </a:r>
          </a:p>
        </p:txBody>
      </p:sp>
      <p:sp>
        <p:nvSpPr>
          <p:cNvPr id="11" name="Rectangle: Rounded Corners 10">
            <a:extLst>
              <a:ext uri="{FF2B5EF4-FFF2-40B4-BE49-F238E27FC236}">
                <a16:creationId xmlns:a16="http://schemas.microsoft.com/office/drawing/2014/main" id="{939C69AE-8741-4C23-B732-6D5678A5B941}"/>
              </a:ext>
            </a:extLst>
          </p:cNvPr>
          <p:cNvSpPr/>
          <p:nvPr/>
        </p:nvSpPr>
        <p:spPr>
          <a:xfrm>
            <a:off x="8355874" y="2434044"/>
            <a:ext cx="840377" cy="32221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56F276C-FBB0-420B-82B1-8D2BC20E8BBD}"/>
              </a:ext>
            </a:extLst>
          </p:cNvPr>
          <p:cNvSpPr txBox="1"/>
          <p:nvPr/>
        </p:nvSpPr>
        <p:spPr>
          <a:xfrm>
            <a:off x="7646126" y="1948075"/>
            <a:ext cx="2290354" cy="400110"/>
          </a:xfrm>
          <a:prstGeom prst="rect">
            <a:avLst/>
          </a:prstGeom>
          <a:noFill/>
        </p:spPr>
        <p:txBody>
          <a:bodyPr wrap="square" rtlCol="0">
            <a:spAutoFit/>
          </a:bodyPr>
          <a:lstStyle/>
          <a:p>
            <a:pPr algn="ctr"/>
            <a:r>
              <a:rPr lang="en-US" sz="2000" dirty="0">
                <a:latin typeface="Consolas" panose="020B0609020204030204" pitchFamily="49" charset="0"/>
                <a:ea typeface="Tahoma" panose="020B0604030504040204" pitchFamily="34" charset="0"/>
                <a:cs typeface="Tahoma" panose="020B0604030504040204" pitchFamily="34" charset="0"/>
              </a:rPr>
              <a:t>eval</a:t>
            </a:r>
            <a:endParaRPr lang="en-US" sz="28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7120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A1684A-CB94-4AFA-A556-77B7427DD3F9}"/>
              </a:ext>
            </a:extLst>
          </p:cNvPr>
          <p:cNvSpPr/>
          <p:nvPr/>
        </p:nvSpPr>
        <p:spPr>
          <a:xfrm>
            <a:off x="9164320" y="3942080"/>
            <a:ext cx="2113280" cy="3454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D95E091-BFF8-48F8-B5F1-30B7A59DAC0D}"/>
              </a:ext>
            </a:extLst>
          </p:cNvPr>
          <p:cNvSpPr/>
          <p:nvPr/>
        </p:nvSpPr>
        <p:spPr>
          <a:xfrm>
            <a:off x="914400" y="4287520"/>
            <a:ext cx="3667760" cy="34544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a:t>
            </a:r>
            <a:r>
              <a:rPr lang="sv-SE" dirty="0" err="1">
                <a:latin typeface="Tahoma" panose="020B0604030504040204" pitchFamily="34" charset="0"/>
                <a:ea typeface="Tahoma" panose="020B0604030504040204" pitchFamily="34" charset="0"/>
                <a:cs typeface="Tahoma" panose="020B0604030504040204" pitchFamily="34" charset="0"/>
              </a:rPr>
              <a:t>Compile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meaning</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40CA1A02-BE0B-4EE0-9886-6FF2F506883F}"/>
              </a:ext>
            </a:extLst>
          </p:cNvPr>
          <p:cNvSpPr>
            <a:spLocks noGrp="1"/>
          </p:cNvSpPr>
          <p:nvPr>
            <p:ph idx="1"/>
          </p:nvPr>
        </p:nvSpPr>
        <p:spPr/>
        <p:txBody>
          <a:bodyPr/>
          <a:lstStyle/>
          <a:p>
            <a:pPr marL="514350" indent="-514350">
              <a:buFont typeface="+mj-lt"/>
              <a:buAutoNum type="arabicPeriod"/>
            </a:pPr>
            <a:r>
              <a:rPr lang="en-US" dirty="0"/>
              <a:t>to put together</a:t>
            </a:r>
          </a:p>
          <a:p>
            <a:pPr marL="514350" indent="-514350">
              <a:buFont typeface="+mj-lt"/>
              <a:buAutoNum type="arabicPeriod"/>
            </a:pPr>
            <a:r>
              <a:rPr lang="en-US" dirty="0"/>
              <a:t>to make</a:t>
            </a:r>
          </a:p>
          <a:p>
            <a:pPr marL="514350" indent="-514350">
              <a:buFont typeface="+mj-lt"/>
              <a:buAutoNum type="arabicPeriod"/>
            </a:pPr>
            <a:r>
              <a:rPr lang="en-US" dirty="0"/>
              <a:t>to gather together</a:t>
            </a:r>
          </a:p>
          <a:p>
            <a:pPr marL="514350" indent="-514350">
              <a:buFont typeface="+mj-lt"/>
              <a:buAutoNum type="arabicPeriod"/>
            </a:pPr>
            <a:endParaRPr lang="en-US" dirty="0"/>
          </a:p>
          <a:p>
            <a:pPr marL="0" indent="0">
              <a:buNone/>
            </a:pPr>
            <a:r>
              <a:rPr lang="en-US" dirty="0"/>
              <a:t>Etymology: 1275–1325; Middle English &lt; Latin </a:t>
            </a:r>
            <a:r>
              <a:rPr lang="en-US" dirty="0" err="1"/>
              <a:t>compīlāre</a:t>
            </a:r>
            <a:r>
              <a:rPr lang="en-US" dirty="0"/>
              <a:t> to rob, pillage, steal from another writer, equivalent to com- + -</a:t>
            </a:r>
            <a:r>
              <a:rPr lang="en-US" dirty="0" err="1"/>
              <a:t>pīlāre</a:t>
            </a:r>
            <a:r>
              <a:rPr lang="en-US" dirty="0"/>
              <a:t>, perhaps akin to </a:t>
            </a:r>
            <a:r>
              <a:rPr lang="en-US" dirty="0" err="1"/>
              <a:t>pīla</a:t>
            </a:r>
            <a:r>
              <a:rPr lang="en-US" dirty="0"/>
              <a:t> column, pier, pile, </a:t>
            </a:r>
            <a:r>
              <a:rPr lang="en-US" dirty="0" err="1"/>
              <a:t>pīlāre</a:t>
            </a:r>
            <a:r>
              <a:rPr lang="en-US" dirty="0"/>
              <a:t> to fix firmly, plant (hence, pile up, accumulate)</a:t>
            </a:r>
          </a:p>
        </p:txBody>
      </p:sp>
    </p:spTree>
    <p:extLst>
      <p:ext uri="{BB962C8B-B14F-4D97-AF65-F5344CB8AC3E}">
        <p14:creationId xmlns:p14="http://schemas.microsoft.com/office/powerpoint/2010/main" val="150493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AB4D08C-9675-4C1D-B00C-7A93689A56AF}"/>
              </a:ext>
            </a:extLst>
          </p:cNvPr>
          <p:cNvSpPr txBox="1"/>
          <p:nvPr/>
        </p:nvSpPr>
        <p:spPr>
          <a:xfrm>
            <a:off x="454297" y="720566"/>
            <a:ext cx="5077097" cy="4447371"/>
          </a:xfrm>
          <a:prstGeom prst="rect">
            <a:avLst/>
          </a:prstGeom>
          <a:noFill/>
        </p:spPr>
        <p:txBody>
          <a:bodyPr wrap="square" rtlCol="0">
            <a:spAutoFit/>
          </a:bodyPr>
          <a:lstStyle/>
          <a:p>
            <a:pPr algn="ctr"/>
            <a:r>
              <a:rPr lang="en-US" sz="3600" dirty="0">
                <a:latin typeface="Tahoma" panose="020B0604030504040204" pitchFamily="34" charset="0"/>
                <a:ea typeface="Tahoma" panose="020B0604030504040204" pitchFamily="34" charset="0"/>
                <a:cs typeface="Tahoma" panose="020B0604030504040204" pitchFamily="34" charset="0"/>
              </a:rPr>
              <a:t>rear admiral</a:t>
            </a:r>
          </a:p>
          <a:p>
            <a:pPr algn="ctr"/>
            <a:r>
              <a:rPr lang="en-US" sz="5400" dirty="0">
                <a:latin typeface="Tahoma" panose="020B0604030504040204" pitchFamily="34" charset="0"/>
                <a:ea typeface="Tahoma" panose="020B0604030504040204" pitchFamily="34" charset="0"/>
                <a:cs typeface="Tahoma" panose="020B0604030504040204" pitchFamily="34" charset="0"/>
              </a:rPr>
              <a:t>Grace Hopper</a:t>
            </a:r>
          </a:p>
          <a:p>
            <a:endParaRPr lang="en-US" sz="2800" dirty="0">
              <a:latin typeface="Tahoma" panose="020B0604030504040204" pitchFamily="34" charset="0"/>
              <a:ea typeface="Tahoma" panose="020B0604030504040204" pitchFamily="34" charset="0"/>
              <a:cs typeface="Tahoma" panose="020B0604030504040204" pitchFamily="34" charset="0"/>
            </a:endParaRPr>
          </a:p>
          <a:p>
            <a:pPr marL="457200" indent="-457200">
              <a:spcAft>
                <a:spcPts val="1800"/>
              </a:spcAft>
              <a:buFont typeface="Arial" panose="020B0604020202020204" pitchFamily="34" charset="0"/>
              <a:buChar char="•"/>
            </a:pPr>
            <a:r>
              <a:rPr lang="en-US" sz="2400" dirty="0">
                <a:latin typeface="Tahoma" panose="020B0604030504040204" pitchFamily="34" charset="0"/>
                <a:ea typeface="Tahoma" panose="020B0604030504040204" pitchFamily="34" charset="0"/>
                <a:cs typeface="Tahoma" panose="020B0604030504040204" pitchFamily="34" charset="0"/>
              </a:rPr>
              <a:t>Built the first compiler</a:t>
            </a:r>
          </a:p>
          <a:p>
            <a:pPr marL="457200" indent="-457200">
              <a:spcAft>
                <a:spcPts val="1800"/>
              </a:spcAft>
              <a:buFont typeface="Arial" panose="020B0604020202020204" pitchFamily="34" charset="0"/>
              <a:buChar char="•"/>
            </a:pPr>
            <a:r>
              <a:rPr lang="en-US" sz="2400" dirty="0">
                <a:latin typeface="Tahoma" panose="020B0604030504040204" pitchFamily="34" charset="0"/>
                <a:ea typeface="Tahoma" panose="020B0604030504040204" pitchFamily="34" charset="0"/>
                <a:cs typeface="Tahoma" panose="020B0604030504040204" pitchFamily="34" charset="0"/>
              </a:rPr>
              <a:t>Pioneered the term “bug”</a:t>
            </a:r>
          </a:p>
          <a:p>
            <a:pPr marL="457200" indent="-457200">
              <a:spcAft>
                <a:spcPts val="1800"/>
              </a:spcAft>
              <a:buFont typeface="Arial" panose="020B0604020202020204" pitchFamily="34" charset="0"/>
              <a:buChar char="•"/>
            </a:pPr>
            <a:r>
              <a:rPr lang="en-US" sz="2400" dirty="0">
                <a:latin typeface="Tahoma" panose="020B0604030504040204" pitchFamily="34" charset="0"/>
                <a:ea typeface="Tahoma" panose="020B0604030504040204" pitchFamily="34" charset="0"/>
                <a:cs typeface="Tahoma" panose="020B0604030504040204" pitchFamily="34" charset="0"/>
              </a:rPr>
              <a:t>Carried nanoseconds in her bag for educational purposes</a:t>
            </a:r>
          </a:p>
          <a:p>
            <a:pPr marL="457200" indent="-457200">
              <a:spcAft>
                <a:spcPts val="1800"/>
              </a:spcAft>
              <a:buFont typeface="Arial" panose="020B0604020202020204" pitchFamily="34" charset="0"/>
              <a:buChar char="•"/>
            </a:pPr>
            <a:r>
              <a:rPr lang="en-US" sz="2400" dirty="0">
                <a:latin typeface="Tahoma" panose="020B0604030504040204" pitchFamily="34" charset="0"/>
                <a:ea typeface="Tahoma" panose="020B0604030504040204" pitchFamily="34" charset="0"/>
                <a:cs typeface="Tahoma" panose="020B0604030504040204" pitchFamily="34" charset="0"/>
              </a:rPr>
              <a:t>Would code circles around you</a:t>
            </a:r>
          </a:p>
        </p:txBody>
      </p:sp>
      <p:pic>
        <p:nvPicPr>
          <p:cNvPr id="8" name="Picture 7">
            <a:extLst>
              <a:ext uri="{FF2B5EF4-FFF2-40B4-BE49-F238E27FC236}">
                <a16:creationId xmlns:a16="http://schemas.microsoft.com/office/drawing/2014/main" id="{E83572CA-D861-4AD0-AD13-BC94598E4C9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t="264" b="957"/>
          <a:stretch/>
        </p:blipFill>
        <p:spPr>
          <a:xfrm>
            <a:off x="5877417" y="1046480"/>
            <a:ext cx="6305874" cy="4541520"/>
          </a:xfrm>
          <a:prstGeom prst="rect">
            <a:avLst/>
          </a:prstGeom>
        </p:spPr>
      </p:pic>
    </p:spTree>
    <p:extLst>
      <p:ext uri="{BB962C8B-B14F-4D97-AF65-F5344CB8AC3E}">
        <p14:creationId xmlns:p14="http://schemas.microsoft.com/office/powerpoint/2010/main" val="29750409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Programmers</a:t>
            </a:r>
            <a:r>
              <a:rPr lang="sv-SE" dirty="0">
                <a:latin typeface="Tahoma" panose="020B0604030504040204" pitchFamily="34" charset="0"/>
                <a:ea typeface="Tahoma" panose="020B0604030504040204" pitchFamily="34" charset="0"/>
                <a:cs typeface="Tahoma" panose="020B0604030504040204" pitchFamily="34" charset="0"/>
              </a:rPr>
              <a:t> and </a:t>
            </a:r>
            <a:r>
              <a:rPr lang="sv-SE" dirty="0" err="1">
                <a:latin typeface="Tahoma" panose="020B0604030504040204" pitchFamily="34" charset="0"/>
                <a:ea typeface="Tahoma" panose="020B0604030504040204" pitchFamily="34" charset="0"/>
                <a:cs typeface="Tahoma" panose="020B0604030504040204" pitchFamily="34" charset="0"/>
              </a:rPr>
              <a:t>coders</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FAF34F17-53E2-48EF-94BE-369B5229EE3F}"/>
              </a:ext>
            </a:extLst>
          </p:cNvPr>
          <p:cNvSpPr>
            <a:spLocks noGrp="1"/>
          </p:cNvSpPr>
          <p:nvPr>
            <p:ph idx="1"/>
          </p:nvPr>
        </p:nvSpPr>
        <p:spPr/>
        <p:txBody>
          <a:bodyPr>
            <a:normAutofit/>
          </a:bodyPr>
          <a:lstStyle/>
          <a:p>
            <a:pPr marL="0" indent="0">
              <a:buNone/>
            </a:pPr>
            <a:r>
              <a:rPr lang="en-US" dirty="0">
                <a:latin typeface="Tahoma" panose="020B0604030504040204" pitchFamily="34" charset="0"/>
                <a:ea typeface="Tahoma" panose="020B0604030504040204" pitchFamily="34" charset="0"/>
                <a:cs typeface="Tahoma" panose="020B0604030504040204" pitchFamily="34" charset="0"/>
              </a:rPr>
              <a:t>Back in Hopper’s time, there were</a:t>
            </a:r>
          </a:p>
          <a:p>
            <a:pPr marL="0" indent="0">
              <a:buNone/>
            </a:pPr>
            <a:endParaRPr lang="en-US" dirty="0">
              <a:latin typeface="Tahoma" panose="020B0604030504040204" pitchFamily="34" charset="0"/>
              <a:ea typeface="Tahoma" panose="020B0604030504040204" pitchFamily="34" charset="0"/>
              <a:cs typeface="Tahoma" panose="020B0604030504040204" pitchFamily="34" charset="0"/>
            </a:endParaRPr>
          </a:p>
          <a:p>
            <a:r>
              <a:rPr lang="en-US" b="1" dirty="0">
                <a:latin typeface="Tahoma" panose="020B0604030504040204" pitchFamily="34" charset="0"/>
                <a:ea typeface="Tahoma" panose="020B0604030504040204" pitchFamily="34" charset="0"/>
                <a:cs typeface="Tahoma" panose="020B0604030504040204" pitchFamily="34" charset="0"/>
              </a:rPr>
              <a:t>Programmers</a:t>
            </a:r>
            <a:r>
              <a:rPr lang="en-US" dirty="0">
                <a:latin typeface="Tahoma" panose="020B0604030504040204" pitchFamily="34" charset="0"/>
                <a:ea typeface="Tahoma" panose="020B0604030504040204" pitchFamily="34" charset="0"/>
                <a:cs typeface="Tahoma" panose="020B0604030504040204" pitchFamily="34" charset="0"/>
              </a:rPr>
              <a:t>, more like today’s architects, working with models and flow charts.</a:t>
            </a:r>
          </a:p>
          <a:p>
            <a:r>
              <a:rPr lang="en-US" b="1" dirty="0">
                <a:latin typeface="Tahoma" panose="020B0604030504040204" pitchFamily="34" charset="0"/>
                <a:ea typeface="Tahoma" panose="020B0604030504040204" pitchFamily="34" charset="0"/>
                <a:cs typeface="Tahoma" panose="020B0604030504040204" pitchFamily="34" charset="0"/>
              </a:rPr>
              <a:t>Coders</a:t>
            </a:r>
            <a:r>
              <a:rPr lang="en-US" dirty="0">
                <a:latin typeface="Tahoma" panose="020B0604030504040204" pitchFamily="34" charset="0"/>
                <a:ea typeface="Tahoma" panose="020B0604030504040204" pitchFamily="34" charset="0"/>
                <a:cs typeface="Tahoma" panose="020B0604030504040204" pitchFamily="34" charset="0"/>
              </a:rPr>
              <a:t>, domain experts for a certain machine, knew all the opcode numbers by heart, knew how to write fast code.</a:t>
            </a:r>
          </a:p>
          <a:p>
            <a:pPr marL="0" indent="0">
              <a:buNone/>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dirty="0">
                <a:latin typeface="Tahoma" panose="020B0604030504040204" pitchFamily="34" charset="0"/>
                <a:ea typeface="Tahoma" panose="020B0604030504040204" pitchFamily="34" charset="0"/>
                <a:cs typeface="Tahoma" panose="020B0604030504040204" pitchFamily="34" charset="0"/>
              </a:rPr>
              <a:t>The coders really didn’t like the idea of a compiler. A program doing their job? You’ll never guess what happened next…</a:t>
            </a:r>
          </a:p>
        </p:txBody>
      </p:sp>
    </p:spTree>
    <p:extLst>
      <p:ext uri="{BB962C8B-B14F-4D97-AF65-F5344CB8AC3E}">
        <p14:creationId xmlns:p14="http://schemas.microsoft.com/office/powerpoint/2010/main" val="892002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a:xfrm>
            <a:off x="838200" y="2766218"/>
            <a:ext cx="10515600" cy="1796257"/>
          </a:xfrm>
        </p:spPr>
        <p:txBody>
          <a:bodyPr>
            <a:normAutofit/>
          </a:bodyPr>
          <a:lstStyle/>
          <a:p>
            <a:r>
              <a:rPr lang="sv-SE" dirty="0" err="1">
                <a:latin typeface="Tahoma" panose="020B0604030504040204" pitchFamily="34" charset="0"/>
                <a:ea typeface="Tahoma" panose="020B0604030504040204" pitchFamily="34" charset="0"/>
                <a:cs typeface="Tahoma" panose="020B0604030504040204" pitchFamily="34" charset="0"/>
              </a:rPr>
              <a:t>When</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they</a:t>
            </a:r>
            <a:r>
              <a:rPr lang="sv-SE" dirty="0">
                <a:latin typeface="Tahoma" panose="020B0604030504040204" pitchFamily="34" charset="0"/>
                <a:ea typeface="Tahoma" panose="020B0604030504040204" pitchFamily="34" charset="0"/>
                <a:cs typeface="Tahoma" panose="020B0604030504040204" pitchFamily="34" charset="0"/>
              </a:rPr>
              <a:t> go </a:t>
            </a:r>
            <a:r>
              <a:rPr lang="sv-SE" dirty="0" err="1">
                <a:latin typeface="Tahoma" panose="020B0604030504040204" pitchFamily="34" charset="0"/>
                <a:ea typeface="Tahoma" panose="020B0604030504040204" pitchFamily="34" charset="0"/>
                <a:cs typeface="Tahoma" panose="020B0604030504040204" pitchFamily="34" charset="0"/>
              </a:rPr>
              <a:t>low</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you</a:t>
            </a:r>
            <a:r>
              <a:rPr lang="sv-SE" dirty="0">
                <a:latin typeface="Tahoma" panose="020B0604030504040204" pitchFamily="34" charset="0"/>
                <a:ea typeface="Tahoma" panose="020B0604030504040204" pitchFamily="34" charset="0"/>
                <a:cs typeface="Tahoma" panose="020B0604030504040204" pitchFamily="34" charset="0"/>
              </a:rPr>
              <a:t> go </a:t>
            </a:r>
            <a:r>
              <a:rPr lang="sv-SE" dirty="0" err="1">
                <a:latin typeface="Tahoma" panose="020B0604030504040204" pitchFamily="34" charset="0"/>
                <a:ea typeface="Tahoma" panose="020B0604030504040204" pitchFamily="34" charset="0"/>
                <a:cs typeface="Tahoma" panose="020B0604030504040204" pitchFamily="34" charset="0"/>
              </a:rPr>
              <a:t>high</a:t>
            </a:r>
            <a:br>
              <a:rPr lang="sv-SE" dirty="0">
                <a:latin typeface="Tahoma" panose="020B0604030504040204" pitchFamily="34" charset="0"/>
                <a:ea typeface="Tahoma" panose="020B0604030504040204" pitchFamily="34" charset="0"/>
                <a:cs typeface="Tahoma" panose="020B0604030504040204" pitchFamily="34" charset="0"/>
              </a:rPr>
            </a:br>
            <a:r>
              <a:rPr lang="sv-SE" dirty="0">
                <a:latin typeface="Tahoma" panose="020B0604030504040204" pitchFamily="34" charset="0"/>
                <a:ea typeface="Tahoma" panose="020B0604030504040204" pitchFamily="34" charset="0"/>
                <a:cs typeface="Tahoma" panose="020B0604030504040204" pitchFamily="34" charset="0"/>
              </a:rPr>
              <a:t>					— Grace Hopper</a:t>
            </a:r>
            <a:endParaRPr lang="LID4096" dirty="0">
              <a:latin typeface="Tahoma" panose="020B0604030504040204" pitchFamily="34" charset="0"/>
              <a:ea typeface="Tahoma" panose="020B0604030504040204" pitchFamily="34" charset="0"/>
              <a:cs typeface="Tahoma" panose="020B0604030504040204" pitchFamily="34" charset="0"/>
            </a:endParaRPr>
          </a:p>
        </p:txBody>
      </p:sp>
      <p:cxnSp>
        <p:nvCxnSpPr>
          <p:cNvPr id="3" name="Straight Connector 2">
            <a:extLst>
              <a:ext uri="{FF2B5EF4-FFF2-40B4-BE49-F238E27FC236}">
                <a16:creationId xmlns:a16="http://schemas.microsoft.com/office/drawing/2014/main" id="{4EE97D25-D2C4-4F6E-8AFA-6D2297447E17}"/>
              </a:ext>
            </a:extLst>
          </p:cNvPr>
          <p:cNvCxnSpPr/>
          <p:nvPr/>
        </p:nvCxnSpPr>
        <p:spPr>
          <a:xfrm flipV="1">
            <a:off x="5391150" y="3762375"/>
            <a:ext cx="4410075" cy="4191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itle 3">
            <a:extLst>
              <a:ext uri="{FF2B5EF4-FFF2-40B4-BE49-F238E27FC236}">
                <a16:creationId xmlns:a16="http://schemas.microsoft.com/office/drawing/2014/main" id="{0FA00B71-D388-4F3F-9557-F2D015A90C97}"/>
              </a:ext>
            </a:extLst>
          </p:cNvPr>
          <p:cNvSpPr txBox="1">
            <a:spLocks/>
          </p:cNvSpPr>
          <p:nvPr/>
        </p:nvSpPr>
        <p:spPr>
          <a:xfrm>
            <a:off x="809625" y="3762375"/>
            <a:ext cx="10515600" cy="17962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sv-SE" dirty="0">
                <a:latin typeface="Tahoma" panose="020B0604030504040204" pitchFamily="34" charset="0"/>
                <a:ea typeface="Tahoma" panose="020B0604030504040204" pitchFamily="34" charset="0"/>
                <a:cs typeface="Tahoma" panose="020B0604030504040204" pitchFamily="34" charset="0"/>
              </a:rPr>
              <a:t>					— Michelle Obama</a:t>
            </a:r>
            <a:endParaRPr lang="LID4096" dirty="0">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E1CF2256-276C-424C-AD82-BDB810A8F4BD}"/>
              </a:ext>
            </a:extLst>
          </p:cNvPr>
          <p:cNvCxnSpPr/>
          <p:nvPr/>
        </p:nvCxnSpPr>
        <p:spPr>
          <a:xfrm flipV="1">
            <a:off x="2390775" y="3219450"/>
            <a:ext cx="1285875" cy="4762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BD57F3E-F95E-4DDA-A571-CFE6FBD8B7FB}"/>
              </a:ext>
            </a:extLst>
          </p:cNvPr>
          <p:cNvSpPr txBox="1"/>
          <p:nvPr/>
        </p:nvSpPr>
        <p:spPr>
          <a:xfrm>
            <a:off x="2147887" y="2531169"/>
            <a:ext cx="1771650" cy="461665"/>
          </a:xfrm>
          <a:prstGeom prst="rect">
            <a:avLst/>
          </a:prstGeom>
          <a:noFill/>
        </p:spPr>
        <p:txBody>
          <a:bodyPr wrap="square" rtlCol="0">
            <a:spAutoFit/>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compilers</a:t>
            </a:r>
          </a:p>
        </p:txBody>
      </p:sp>
      <p:cxnSp>
        <p:nvCxnSpPr>
          <p:cNvPr id="10" name="Straight Connector 9">
            <a:extLst>
              <a:ext uri="{FF2B5EF4-FFF2-40B4-BE49-F238E27FC236}">
                <a16:creationId xmlns:a16="http://schemas.microsoft.com/office/drawing/2014/main" id="{880D0FD3-F5BF-4467-BDFA-D23AB754553D}"/>
              </a:ext>
            </a:extLst>
          </p:cNvPr>
          <p:cNvCxnSpPr>
            <a:cxnSpLocks/>
          </p:cNvCxnSpPr>
          <p:nvPr/>
        </p:nvCxnSpPr>
        <p:spPr>
          <a:xfrm flipV="1">
            <a:off x="3657600" y="3219450"/>
            <a:ext cx="1733550" cy="4762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5966E52-FC6B-4835-B2F1-2F307516F13D}"/>
              </a:ext>
            </a:extLst>
          </p:cNvPr>
          <p:cNvSpPr txBox="1"/>
          <p:nvPr/>
        </p:nvSpPr>
        <p:spPr>
          <a:xfrm>
            <a:off x="3781424" y="1053842"/>
            <a:ext cx="2085975" cy="1938992"/>
          </a:xfrm>
          <a:prstGeom prst="rect">
            <a:avLst/>
          </a:prstGeom>
          <a:noFill/>
        </p:spPr>
        <p:txBody>
          <a:bodyPr wrap="square" rtlCol="0">
            <a:spAutoFit/>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become superhumanly good at generating target code</a:t>
            </a:r>
          </a:p>
        </p:txBody>
      </p:sp>
      <p:cxnSp>
        <p:nvCxnSpPr>
          <p:cNvPr id="13" name="Straight Connector 12">
            <a:extLst>
              <a:ext uri="{FF2B5EF4-FFF2-40B4-BE49-F238E27FC236}">
                <a16:creationId xmlns:a16="http://schemas.microsoft.com/office/drawing/2014/main" id="{8455A25D-0F38-4E32-B76C-8881B0C54CD7}"/>
              </a:ext>
            </a:extLst>
          </p:cNvPr>
          <p:cNvCxnSpPr>
            <a:cxnSpLocks/>
          </p:cNvCxnSpPr>
          <p:nvPr/>
        </p:nvCxnSpPr>
        <p:spPr>
          <a:xfrm flipV="1">
            <a:off x="6729412" y="3139480"/>
            <a:ext cx="1928813" cy="4762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5821FC5-B5A6-43B3-9F85-4E29F7DFF830}"/>
              </a:ext>
            </a:extLst>
          </p:cNvPr>
          <p:cNvSpPr txBox="1"/>
          <p:nvPr/>
        </p:nvSpPr>
        <p:spPr>
          <a:xfrm>
            <a:off x="6650830" y="1787522"/>
            <a:ext cx="2085975" cy="1200329"/>
          </a:xfrm>
          <a:prstGeom prst="rect">
            <a:avLst/>
          </a:prstGeom>
          <a:noFill/>
        </p:spPr>
        <p:txBody>
          <a:bodyPr wrap="square" rtlCol="0">
            <a:spAutoFit/>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focus on higher abstractions</a:t>
            </a:r>
          </a:p>
        </p:txBody>
      </p:sp>
    </p:spTree>
    <p:extLst>
      <p:ext uri="{BB962C8B-B14F-4D97-AF65-F5344CB8AC3E}">
        <p14:creationId xmlns:p14="http://schemas.microsoft.com/office/powerpoint/2010/main" val="213856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Ada </a:t>
            </a:r>
            <a:r>
              <a:rPr lang="sv-SE" dirty="0" err="1">
                <a:latin typeface="Tahoma" panose="020B0604030504040204" pitchFamily="34" charset="0"/>
                <a:ea typeface="Tahoma" panose="020B0604030504040204" pitchFamily="34" charset="0"/>
                <a:cs typeface="Tahoma" panose="020B0604030504040204" pitchFamily="34" charset="0"/>
              </a:rPr>
              <a:t>Lovelace</a:t>
            </a:r>
            <a:r>
              <a:rPr lang="sv-SE" dirty="0">
                <a:latin typeface="Tahoma" panose="020B0604030504040204" pitchFamily="34" charset="0"/>
                <a:ea typeface="Tahoma" panose="020B0604030504040204" pitchFamily="34" charset="0"/>
                <a:cs typeface="Tahoma" panose="020B0604030504040204" pitchFamily="34" charset="0"/>
              </a:rPr>
              <a:t> and </a:t>
            </a:r>
            <a:r>
              <a:rPr lang="sv-SE" dirty="0" err="1">
                <a:latin typeface="Tahoma" panose="020B0604030504040204" pitchFamily="34" charset="0"/>
                <a:ea typeface="Tahoma" panose="020B0604030504040204" pitchFamily="34" charset="0"/>
                <a:cs typeface="Tahoma" panose="020B0604030504040204" pitchFamily="34" charset="0"/>
              </a:rPr>
              <a:t>abstractions</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6CADF5AF-48BE-46C9-B342-BAB45D9F14E4}"/>
              </a:ext>
            </a:extLst>
          </p:cNvPr>
          <p:cNvSpPr>
            <a:spLocks noGrp="1"/>
          </p:cNvSpPr>
          <p:nvPr>
            <p:ph idx="1"/>
          </p:nvPr>
        </p:nvSpPr>
        <p:spPr/>
        <p:txBody>
          <a:bodyPr/>
          <a:lstStyle/>
          <a:p>
            <a:pPr marL="0" indent="0">
              <a:buNone/>
            </a:pPr>
            <a:r>
              <a:rPr lang="en-US" dirty="0"/>
              <a:t>“[The Analytical Engine] might act upon other things besides number, were objects found whose mutual fundamental relations could be expressed by those of the abstract science of operations, and which should be also susceptible of adaptations to the action of the operating notation and mechanism of the engine...Supposing, for instance, that the fundamental relations of pitched sounds in the science of harmony and of musical composition were susceptible of such expression and adaptations, the engine might compose elaborate and scientific pieces of music of any degree of complexity or extent.”</a:t>
            </a:r>
          </a:p>
          <a:p>
            <a:pPr marL="0" indent="0">
              <a:buNone/>
            </a:pPr>
            <a:r>
              <a:rPr lang="en-US" dirty="0"/>
              <a:t>							— Ada Lovelace</a:t>
            </a:r>
          </a:p>
        </p:txBody>
      </p:sp>
    </p:spTree>
    <p:extLst>
      <p:ext uri="{BB962C8B-B14F-4D97-AF65-F5344CB8AC3E}">
        <p14:creationId xmlns:p14="http://schemas.microsoft.com/office/powerpoint/2010/main" val="27595474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Abstractions</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are</a:t>
            </a:r>
            <a:r>
              <a:rPr lang="sv-SE" dirty="0">
                <a:latin typeface="Tahoma" panose="020B0604030504040204" pitchFamily="34" charset="0"/>
                <a:ea typeface="Tahoma" panose="020B0604030504040204" pitchFamily="34" charset="0"/>
                <a:cs typeface="Tahoma" panose="020B0604030504040204" pitchFamily="34" charset="0"/>
              </a:rPr>
              <a:t> lies</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25B97427-AFAD-4F1A-9701-5498B3EEF307}"/>
              </a:ext>
            </a:extLst>
          </p:cNvPr>
          <p:cNvSpPr>
            <a:spLocks noGrp="1"/>
          </p:cNvSpPr>
          <p:nvPr>
            <p:ph idx="1"/>
          </p:nvPr>
        </p:nvSpPr>
        <p:spPr/>
        <p:txBody>
          <a:bodyPr/>
          <a:lstStyle/>
          <a:p>
            <a:pPr marL="0" indent="0">
              <a:buNone/>
            </a:pPr>
            <a:r>
              <a:rPr lang="en-US" dirty="0"/>
              <a:t>If you’re a programmer, you’re a professional liar.</a:t>
            </a:r>
          </a:p>
          <a:p>
            <a:pPr marL="0" indent="0">
              <a:buNone/>
            </a:pPr>
            <a:endParaRPr lang="en-US" dirty="0"/>
          </a:p>
          <a:p>
            <a:pPr marL="0" indent="0">
              <a:buNone/>
            </a:pPr>
            <a:r>
              <a:rPr lang="en-US" dirty="0"/>
              <a:t>Actually, the tower of abstractions is so high, we’re more like professional mythomaniacs.</a:t>
            </a:r>
          </a:p>
        </p:txBody>
      </p:sp>
    </p:spTree>
    <p:extLst>
      <p:ext uri="{BB962C8B-B14F-4D97-AF65-F5344CB8AC3E}">
        <p14:creationId xmlns:p14="http://schemas.microsoft.com/office/powerpoint/2010/main" val="2115899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EE89643-C0BB-4E1D-9666-1E9509661C42}"/>
              </a:ext>
            </a:extLst>
          </p:cNvPr>
          <p:cNvSpPr>
            <a:spLocks noGrp="1"/>
          </p:cNvSpPr>
          <p:nvPr>
            <p:ph type="title"/>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Search is for suckers</a:t>
            </a:r>
          </a:p>
        </p:txBody>
      </p:sp>
      <p:cxnSp>
        <p:nvCxnSpPr>
          <p:cNvPr id="7" name="Straight Arrow Connector 6">
            <a:extLst>
              <a:ext uri="{FF2B5EF4-FFF2-40B4-BE49-F238E27FC236}">
                <a16:creationId xmlns:a16="http://schemas.microsoft.com/office/drawing/2014/main" id="{5822BA9B-B41F-46A7-8B35-948DAF1AE018}"/>
              </a:ext>
            </a:extLst>
          </p:cNvPr>
          <p:cNvCxnSpPr/>
          <p:nvPr/>
        </p:nvCxnSpPr>
        <p:spPr>
          <a:xfrm>
            <a:off x="386080" y="3759200"/>
            <a:ext cx="11297920" cy="0"/>
          </a:xfrm>
          <a:prstGeom prst="straightConnector1">
            <a:avLst/>
          </a:prstGeom>
          <a:ln w="57150">
            <a:solidFill>
              <a:schemeClr val="accent6">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96031FA-41D2-490B-B9E0-8D2EB4A8CA95}"/>
              </a:ext>
            </a:extLst>
          </p:cNvPr>
          <p:cNvSpPr txBox="1"/>
          <p:nvPr/>
        </p:nvSpPr>
        <p:spPr>
          <a:xfrm>
            <a:off x="142240" y="3824069"/>
            <a:ext cx="1391920" cy="646331"/>
          </a:xfrm>
          <a:prstGeom prst="rect">
            <a:avLst/>
          </a:prstGeom>
          <a:noFill/>
        </p:spPr>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sucks</a:t>
            </a:r>
          </a:p>
        </p:txBody>
      </p:sp>
      <p:sp>
        <p:nvSpPr>
          <p:cNvPr id="9" name="TextBox 8">
            <a:extLst>
              <a:ext uri="{FF2B5EF4-FFF2-40B4-BE49-F238E27FC236}">
                <a16:creationId xmlns:a16="http://schemas.microsoft.com/office/drawing/2014/main" id="{2FBA6398-5A25-45D9-B080-2031A502C80F}"/>
              </a:ext>
            </a:extLst>
          </p:cNvPr>
          <p:cNvSpPr txBox="1"/>
          <p:nvPr/>
        </p:nvSpPr>
        <p:spPr>
          <a:xfrm>
            <a:off x="10657840" y="3824069"/>
            <a:ext cx="1391920" cy="646331"/>
          </a:xfrm>
          <a:prstGeom prst="rect">
            <a:avLst/>
          </a:prstGeom>
          <a:noFill/>
        </p:spPr>
        <p:txBody>
          <a:bodyPr wrap="square" rtlCol="0">
            <a:spAutoFit/>
          </a:bodyPr>
          <a:lstStyle/>
          <a:p>
            <a:r>
              <a:rPr lang="en-US" sz="3600" dirty="0">
                <a:latin typeface="Tahoma" panose="020B0604030504040204" pitchFamily="34" charset="0"/>
                <a:ea typeface="Tahoma" panose="020B0604030504040204" pitchFamily="34" charset="0"/>
                <a:cs typeface="Tahoma" panose="020B0604030504040204" pitchFamily="34" charset="0"/>
              </a:rPr>
              <a:t>rocks</a:t>
            </a:r>
          </a:p>
        </p:txBody>
      </p:sp>
      <p:sp>
        <p:nvSpPr>
          <p:cNvPr id="10" name="TextBox 9">
            <a:extLst>
              <a:ext uri="{FF2B5EF4-FFF2-40B4-BE49-F238E27FC236}">
                <a16:creationId xmlns:a16="http://schemas.microsoft.com/office/drawing/2014/main" id="{E6C740F2-1CBD-4332-95C7-903D44A0037F}"/>
              </a:ext>
            </a:extLst>
          </p:cNvPr>
          <p:cNvSpPr txBox="1"/>
          <p:nvPr/>
        </p:nvSpPr>
        <p:spPr>
          <a:xfrm>
            <a:off x="838200" y="2967335"/>
            <a:ext cx="1391920" cy="461665"/>
          </a:xfrm>
          <a:prstGeom prst="rect">
            <a:avLst/>
          </a:prstGeom>
          <a:noFill/>
        </p:spPr>
        <p:txBody>
          <a:bodyPr wrap="square" rtlCol="0">
            <a:spAutoFit/>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failure</a:t>
            </a:r>
          </a:p>
        </p:txBody>
      </p:sp>
      <p:sp>
        <p:nvSpPr>
          <p:cNvPr id="11" name="TextBox 10">
            <a:extLst>
              <a:ext uri="{FF2B5EF4-FFF2-40B4-BE49-F238E27FC236}">
                <a16:creationId xmlns:a16="http://schemas.microsoft.com/office/drawing/2014/main" id="{62B1B730-9FFB-44E4-A6DC-E27605586D0B}"/>
              </a:ext>
            </a:extLst>
          </p:cNvPr>
          <p:cNvSpPr txBox="1"/>
          <p:nvPr/>
        </p:nvSpPr>
        <p:spPr>
          <a:xfrm>
            <a:off x="2230120" y="2967334"/>
            <a:ext cx="1391920" cy="461665"/>
          </a:xfrm>
          <a:prstGeom prst="rect">
            <a:avLst/>
          </a:prstGeom>
          <a:noFill/>
        </p:spPr>
        <p:txBody>
          <a:bodyPr wrap="square" rtlCol="0">
            <a:spAutoFit/>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search</a:t>
            </a:r>
          </a:p>
        </p:txBody>
      </p:sp>
      <p:sp>
        <p:nvSpPr>
          <p:cNvPr id="12" name="TextBox 11">
            <a:extLst>
              <a:ext uri="{FF2B5EF4-FFF2-40B4-BE49-F238E27FC236}">
                <a16:creationId xmlns:a16="http://schemas.microsoft.com/office/drawing/2014/main" id="{1B9D6166-A19A-4021-A541-1980E6E1E694}"/>
              </a:ext>
            </a:extLst>
          </p:cNvPr>
          <p:cNvSpPr txBox="1"/>
          <p:nvPr/>
        </p:nvSpPr>
        <p:spPr>
          <a:xfrm>
            <a:off x="7561217" y="2598002"/>
            <a:ext cx="1391920" cy="830997"/>
          </a:xfrm>
          <a:prstGeom prst="rect">
            <a:avLst/>
          </a:prstGeom>
          <a:noFill/>
        </p:spPr>
        <p:txBody>
          <a:bodyPr wrap="square" rtlCol="0">
            <a:spAutoFit/>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deep thought</a:t>
            </a:r>
          </a:p>
        </p:txBody>
      </p:sp>
      <p:sp>
        <p:nvSpPr>
          <p:cNvPr id="13" name="TextBox 12">
            <a:extLst>
              <a:ext uri="{FF2B5EF4-FFF2-40B4-BE49-F238E27FC236}">
                <a16:creationId xmlns:a16="http://schemas.microsoft.com/office/drawing/2014/main" id="{F0EFFD99-CBB3-485C-9DF8-9328960379E1}"/>
              </a:ext>
            </a:extLst>
          </p:cNvPr>
          <p:cNvSpPr txBox="1"/>
          <p:nvPr/>
        </p:nvSpPr>
        <p:spPr>
          <a:xfrm>
            <a:off x="9961880" y="1859339"/>
            <a:ext cx="1391920" cy="1569660"/>
          </a:xfrm>
          <a:prstGeom prst="rect">
            <a:avLst/>
          </a:prstGeom>
          <a:noFill/>
        </p:spPr>
        <p:txBody>
          <a:bodyPr wrap="square" rtlCol="0">
            <a:spAutoFit/>
          </a:bodyPr>
          <a:lstStyle/>
          <a:p>
            <a:pPr algn="ctr"/>
            <a:r>
              <a:rPr lang="en-US" sz="2400" dirty="0">
                <a:latin typeface="Tahoma" panose="020B0604030504040204" pitchFamily="34" charset="0"/>
                <a:ea typeface="Tahoma" panose="020B0604030504040204" pitchFamily="34" charset="0"/>
                <a:cs typeface="Tahoma" panose="020B0604030504040204" pitchFamily="34" charset="0"/>
              </a:rPr>
              <a:t>already knowing the answer</a:t>
            </a:r>
          </a:p>
        </p:txBody>
      </p:sp>
    </p:spTree>
    <p:extLst>
      <p:ext uri="{BB962C8B-B14F-4D97-AF65-F5344CB8AC3E}">
        <p14:creationId xmlns:p14="http://schemas.microsoft.com/office/powerpoint/2010/main" val="23051695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99F49B24-24EB-436C-8881-B23D7094934F}"/>
              </a:ext>
            </a:extLst>
          </p:cNvPr>
          <p:cNvSpPr/>
          <p:nvPr/>
        </p:nvSpPr>
        <p:spPr>
          <a:xfrm>
            <a:off x="1323703" y="3788229"/>
            <a:ext cx="5007428" cy="32221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3C27547-44C5-424A-B111-454FCA00A48E}"/>
              </a:ext>
            </a:extLst>
          </p:cNvPr>
          <p:cNvSpPr/>
          <p:nvPr/>
        </p:nvSpPr>
        <p:spPr>
          <a:xfrm>
            <a:off x="6714309" y="3788229"/>
            <a:ext cx="5007428" cy="322217"/>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9FF8803-0911-4C79-9BA6-E289F42B528E}"/>
              </a:ext>
            </a:extLst>
          </p:cNvPr>
          <p:cNvSpPr txBox="1"/>
          <p:nvPr/>
        </p:nvSpPr>
        <p:spPr>
          <a:xfrm>
            <a:off x="2682240" y="4476207"/>
            <a:ext cx="2290354" cy="523220"/>
          </a:xfrm>
          <a:prstGeom prst="rect">
            <a:avLst/>
          </a:prstGeom>
          <a:noFill/>
        </p:spPr>
        <p:txBody>
          <a:bodyPr wrap="square" rtlCol="0">
            <a:spAutoFit/>
          </a:bodyPr>
          <a:lstStyle/>
          <a:p>
            <a:pPr algn="ctr"/>
            <a:r>
              <a:rPr lang="en-US" sz="2800" i="1" dirty="0">
                <a:latin typeface="Tahoma" panose="020B0604030504040204" pitchFamily="34" charset="0"/>
                <a:ea typeface="Tahoma" panose="020B0604030504040204" pitchFamily="34" charset="0"/>
                <a:cs typeface="Tahoma" panose="020B0604030504040204" pitchFamily="34" charset="0"/>
              </a:rPr>
              <a:t>compile time</a:t>
            </a:r>
          </a:p>
        </p:txBody>
      </p:sp>
      <p:sp>
        <p:nvSpPr>
          <p:cNvPr id="8" name="TextBox 7">
            <a:extLst>
              <a:ext uri="{FF2B5EF4-FFF2-40B4-BE49-F238E27FC236}">
                <a16:creationId xmlns:a16="http://schemas.microsoft.com/office/drawing/2014/main" id="{57C87FD8-3424-4282-A8B4-6D088182E859}"/>
              </a:ext>
            </a:extLst>
          </p:cNvPr>
          <p:cNvSpPr txBox="1"/>
          <p:nvPr/>
        </p:nvSpPr>
        <p:spPr>
          <a:xfrm>
            <a:off x="8072846" y="4476207"/>
            <a:ext cx="2290354" cy="523220"/>
          </a:xfrm>
          <a:prstGeom prst="rect">
            <a:avLst/>
          </a:prstGeom>
          <a:noFill/>
        </p:spPr>
        <p:txBody>
          <a:bodyPr wrap="square" rtlCol="0">
            <a:spAutoFit/>
          </a:bodyPr>
          <a:lstStyle/>
          <a:p>
            <a:pPr algn="ctr"/>
            <a:r>
              <a:rPr lang="en-US" sz="2800" i="1" dirty="0">
                <a:latin typeface="Tahoma" panose="020B0604030504040204" pitchFamily="34" charset="0"/>
                <a:ea typeface="Tahoma" panose="020B0604030504040204" pitchFamily="34" charset="0"/>
                <a:cs typeface="Tahoma" panose="020B0604030504040204" pitchFamily="34" charset="0"/>
              </a:rPr>
              <a:t>run time</a:t>
            </a:r>
          </a:p>
        </p:txBody>
      </p:sp>
      <p:sp>
        <p:nvSpPr>
          <p:cNvPr id="9" name="Rectangle: Rounded Corners 8">
            <a:extLst>
              <a:ext uri="{FF2B5EF4-FFF2-40B4-BE49-F238E27FC236}">
                <a16:creationId xmlns:a16="http://schemas.microsoft.com/office/drawing/2014/main" id="{52F161CB-A32D-4B28-8885-C3E2C83F469A}"/>
              </a:ext>
            </a:extLst>
          </p:cNvPr>
          <p:cNvSpPr/>
          <p:nvPr/>
        </p:nvSpPr>
        <p:spPr>
          <a:xfrm>
            <a:off x="426720" y="1841863"/>
            <a:ext cx="2094411" cy="32221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F340FA79-9BB7-4384-8932-35CF3C0DF93B}"/>
              </a:ext>
            </a:extLst>
          </p:cNvPr>
          <p:cNvSpPr/>
          <p:nvPr/>
        </p:nvSpPr>
        <p:spPr>
          <a:xfrm>
            <a:off x="2730137" y="1841862"/>
            <a:ext cx="2094411" cy="32221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85FB3722-572D-4FAE-BB2A-7D2F147DD3E6}"/>
              </a:ext>
            </a:extLst>
          </p:cNvPr>
          <p:cNvSpPr/>
          <p:nvPr/>
        </p:nvSpPr>
        <p:spPr>
          <a:xfrm>
            <a:off x="5033554" y="1841861"/>
            <a:ext cx="2094411" cy="32221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533BA8F4-B471-4314-AD71-A0E188DB44A6}"/>
              </a:ext>
            </a:extLst>
          </p:cNvPr>
          <p:cNvCxnSpPr>
            <a:cxnSpLocks/>
          </p:cNvCxnSpPr>
          <p:nvPr/>
        </p:nvCxnSpPr>
        <p:spPr>
          <a:xfrm>
            <a:off x="426720" y="2137638"/>
            <a:ext cx="912813" cy="19526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371A229-711C-4D3C-B304-95EBA94806F1}"/>
              </a:ext>
            </a:extLst>
          </p:cNvPr>
          <p:cNvCxnSpPr>
            <a:cxnSpLocks/>
          </p:cNvCxnSpPr>
          <p:nvPr/>
        </p:nvCxnSpPr>
        <p:spPr>
          <a:xfrm flipH="1">
            <a:off x="6314758" y="2137638"/>
            <a:ext cx="813207" cy="197280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7D28831-92D5-4844-B74F-1779C9081D94}"/>
              </a:ext>
            </a:extLst>
          </p:cNvPr>
          <p:cNvSpPr txBox="1"/>
          <p:nvPr/>
        </p:nvSpPr>
        <p:spPr>
          <a:xfrm>
            <a:off x="883126" y="2198245"/>
            <a:ext cx="1271994" cy="523220"/>
          </a:xfrm>
          <a:prstGeom prst="rect">
            <a:avLst/>
          </a:prstGeom>
          <a:noFill/>
        </p:spPr>
        <p:txBody>
          <a:bodyPr wrap="square" rtlCol="0">
            <a:spAutoFit/>
          </a:bodyPr>
          <a:lstStyle/>
          <a:p>
            <a:pPr algn="ctr"/>
            <a:r>
              <a:rPr lang="en-US" sz="2800" i="1" dirty="0">
                <a:latin typeface="Tahoma" panose="020B0604030504040204" pitchFamily="34" charset="0"/>
                <a:ea typeface="Tahoma" panose="020B0604030504040204" pitchFamily="34" charset="0"/>
                <a:cs typeface="Tahoma" panose="020B0604030504040204" pitchFamily="34" charset="0"/>
              </a:rPr>
              <a:t>parse</a:t>
            </a:r>
          </a:p>
        </p:txBody>
      </p:sp>
      <p:sp>
        <p:nvSpPr>
          <p:cNvPr id="18" name="TextBox 17">
            <a:extLst>
              <a:ext uri="{FF2B5EF4-FFF2-40B4-BE49-F238E27FC236}">
                <a16:creationId xmlns:a16="http://schemas.microsoft.com/office/drawing/2014/main" id="{86839234-1982-4949-B787-063B0C85752F}"/>
              </a:ext>
            </a:extLst>
          </p:cNvPr>
          <p:cNvSpPr txBox="1"/>
          <p:nvPr/>
        </p:nvSpPr>
        <p:spPr>
          <a:xfrm>
            <a:off x="2879691" y="2198245"/>
            <a:ext cx="1799114" cy="523220"/>
          </a:xfrm>
          <a:prstGeom prst="rect">
            <a:avLst/>
          </a:prstGeom>
          <a:noFill/>
        </p:spPr>
        <p:txBody>
          <a:bodyPr wrap="square" rtlCol="0">
            <a:spAutoFit/>
          </a:bodyPr>
          <a:lstStyle/>
          <a:p>
            <a:pPr algn="ctr"/>
            <a:r>
              <a:rPr lang="en-US" sz="2800" i="1" dirty="0">
                <a:latin typeface="Tahoma" panose="020B0604030504040204" pitchFamily="34" charset="0"/>
                <a:ea typeface="Tahoma" panose="020B0604030504040204" pitchFamily="34" charset="0"/>
                <a:cs typeface="Tahoma" panose="020B0604030504040204" pitchFamily="34" charset="0"/>
              </a:rPr>
              <a:t>optimize</a:t>
            </a:r>
          </a:p>
        </p:txBody>
      </p:sp>
      <p:sp>
        <p:nvSpPr>
          <p:cNvPr id="19" name="TextBox 18">
            <a:extLst>
              <a:ext uri="{FF2B5EF4-FFF2-40B4-BE49-F238E27FC236}">
                <a16:creationId xmlns:a16="http://schemas.microsoft.com/office/drawing/2014/main" id="{2D71347F-3269-446B-AB4A-1AC6980C0779}"/>
              </a:ext>
            </a:extLst>
          </p:cNvPr>
          <p:cNvSpPr txBox="1"/>
          <p:nvPr/>
        </p:nvSpPr>
        <p:spPr>
          <a:xfrm>
            <a:off x="5176577" y="2198245"/>
            <a:ext cx="1799114" cy="523220"/>
          </a:xfrm>
          <a:prstGeom prst="rect">
            <a:avLst/>
          </a:prstGeom>
          <a:noFill/>
        </p:spPr>
        <p:txBody>
          <a:bodyPr wrap="square" rtlCol="0">
            <a:spAutoFit/>
          </a:bodyPr>
          <a:lstStyle/>
          <a:p>
            <a:pPr algn="ctr"/>
            <a:r>
              <a:rPr lang="en-US" sz="2800" i="1" dirty="0">
                <a:latin typeface="Tahoma" panose="020B0604030504040204" pitchFamily="34" charset="0"/>
                <a:ea typeface="Tahoma" panose="020B0604030504040204" pitchFamily="34" charset="0"/>
                <a:cs typeface="Tahoma" panose="020B0604030504040204" pitchFamily="34" charset="0"/>
              </a:rPr>
              <a:t>generate</a:t>
            </a:r>
          </a:p>
        </p:txBody>
      </p:sp>
    </p:spTree>
    <p:extLst>
      <p:ext uri="{BB962C8B-B14F-4D97-AF65-F5344CB8AC3E}">
        <p14:creationId xmlns:p14="http://schemas.microsoft.com/office/powerpoint/2010/main" val="114033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Macro</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hygiene</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Text Placeholder 1">
            <a:extLst>
              <a:ext uri="{FF2B5EF4-FFF2-40B4-BE49-F238E27FC236}">
                <a16:creationId xmlns:a16="http://schemas.microsoft.com/office/drawing/2014/main" id="{F60EAC50-668C-4B9F-8538-8D62985F4B1F}"/>
              </a:ext>
            </a:extLst>
          </p:cNvPr>
          <p:cNvSpPr>
            <a:spLocks noGrp="1"/>
          </p:cNvSpPr>
          <p:nvPr>
            <p:ph type="body" idx="1"/>
          </p:nvPr>
        </p:nvSpPr>
        <p:spPr/>
        <p:txBody>
          <a:bodyPr/>
          <a:lstStyle/>
          <a:p>
            <a:r>
              <a:rPr lang="en-US" dirty="0"/>
              <a:t>macro surgeons must always wash their hands before the procedure</a:t>
            </a:r>
          </a:p>
        </p:txBody>
      </p:sp>
    </p:spTree>
    <p:extLst>
      <p:ext uri="{BB962C8B-B14F-4D97-AF65-F5344CB8AC3E}">
        <p14:creationId xmlns:p14="http://schemas.microsoft.com/office/powerpoint/2010/main" val="5223055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Closures</a:t>
            </a:r>
            <a:r>
              <a:rPr lang="sv-SE" dirty="0">
                <a:latin typeface="Tahoma" panose="020B0604030504040204" pitchFamily="34" charset="0"/>
                <a:ea typeface="Tahoma" panose="020B0604030504040204" pitchFamily="34" charset="0"/>
                <a:cs typeface="Tahoma" panose="020B0604030504040204" pitchFamily="34" charset="0"/>
              </a:rPr>
              <a:t> and the </a:t>
            </a:r>
            <a:r>
              <a:rPr lang="sv-SE" dirty="0" err="1">
                <a:latin typeface="Tahoma" panose="020B0604030504040204" pitchFamily="34" charset="0"/>
                <a:ea typeface="Tahoma" panose="020B0604030504040204" pitchFamily="34" charset="0"/>
                <a:cs typeface="Tahoma" panose="020B0604030504040204" pitchFamily="34" charset="0"/>
              </a:rPr>
              <a:t>Expectation</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of</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Sanity</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A894F25C-BF4B-4D18-9AA8-8187A5682047}"/>
              </a:ext>
            </a:extLst>
          </p:cNvPr>
          <p:cNvSpPr>
            <a:spLocks noGrp="1"/>
          </p:cNvSpPr>
          <p:nvPr>
            <p:ph idx="1"/>
          </p:nvPr>
        </p:nvSpPr>
        <p:spPr>
          <a:xfrm>
            <a:off x="838200" y="1825625"/>
            <a:ext cx="10515600" cy="961118"/>
          </a:xfrm>
        </p:spPr>
        <p:txBody>
          <a:bodyPr/>
          <a:lstStyle/>
          <a:p>
            <a:pPr marL="0" indent="0">
              <a:buNone/>
            </a:pPr>
            <a:r>
              <a:rPr lang="en-US" dirty="0">
                <a:latin typeface="Tahoma" panose="020B0604030504040204" pitchFamily="34" charset="0"/>
                <a:ea typeface="Tahoma" panose="020B0604030504040204" pitchFamily="34" charset="0"/>
                <a:cs typeface="Tahoma" panose="020B0604030504040204" pitchFamily="34" charset="0"/>
              </a:rPr>
              <a:t>If developer A uses a variable inside of a subroutine, and developer B uses the same variable name somewhere else…</a:t>
            </a:r>
          </a:p>
        </p:txBody>
      </p:sp>
      <p:sp>
        <p:nvSpPr>
          <p:cNvPr id="5" name="Content Placeholder 1">
            <a:extLst>
              <a:ext uri="{FF2B5EF4-FFF2-40B4-BE49-F238E27FC236}">
                <a16:creationId xmlns:a16="http://schemas.microsoft.com/office/drawing/2014/main" id="{DDD89494-4D07-43A7-98AE-1889572E461A}"/>
              </a:ext>
            </a:extLst>
          </p:cNvPr>
          <p:cNvSpPr txBox="1">
            <a:spLocks/>
          </p:cNvSpPr>
          <p:nvPr/>
        </p:nvSpPr>
        <p:spPr>
          <a:xfrm>
            <a:off x="838200" y="2786743"/>
            <a:ext cx="10515600" cy="2589620"/>
          </a:xfrm>
          <a:prstGeom prst="rect">
            <a:avLst/>
          </a:prstGeom>
          <a:solidFill>
            <a:schemeClr val="bg2">
              <a:lumMod val="25000"/>
            </a:schemeClr>
          </a:solidFill>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lumMod val="50000"/>
                    <a:lumOff val="50000"/>
                  </a:schemeClr>
                </a:solidFill>
                <a:latin typeface="Consolas" panose="020B0609020204030204" pitchFamily="49" charset="0"/>
              </a:rPr>
              <a:t>sub</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foo</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my</a:t>
            </a:r>
            <a:r>
              <a:rPr lang="en-US" dirty="0">
                <a:solidFill>
                  <a:schemeClr val="bg1"/>
                </a:solidFill>
                <a:latin typeface="Consolas" panose="020B0609020204030204" pitchFamily="49" charset="0"/>
              </a:rPr>
              <a:t> </a:t>
            </a:r>
            <a:r>
              <a:rPr lang="en-US" dirty="0">
                <a:solidFill>
                  <a:schemeClr val="accent5">
                    <a:lumMod val="40000"/>
                    <a:lumOff val="60000"/>
                  </a:schemeClr>
                </a:solidFill>
                <a:latin typeface="Consolas" panose="020B0609020204030204" pitchFamily="49" charset="0"/>
              </a:rPr>
              <a:t>t</a:t>
            </a:r>
            <a:r>
              <a:rPr lang="en-US" dirty="0">
                <a:solidFill>
                  <a:schemeClr val="bg1"/>
                </a:solidFill>
                <a:latin typeface="Consolas" panose="020B0609020204030204" pitchFamily="49" charset="0"/>
              </a:rPr>
              <a:t> = </a:t>
            </a:r>
            <a:r>
              <a:rPr lang="en-US" dirty="0">
                <a:solidFill>
                  <a:schemeClr val="accent6">
                    <a:lumMod val="40000"/>
                    <a:lumOff val="60000"/>
                  </a:schemeClr>
                </a:solidFill>
                <a:latin typeface="Consolas" panose="020B0609020204030204" pitchFamily="49" charset="0"/>
              </a:rPr>
              <a:t>1</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a:t>
            </a:r>
          </a:p>
          <a:p>
            <a:pPr marL="0" indent="0">
              <a:buFont typeface="Arial" panose="020B0604020202020204" pitchFamily="34" charset="0"/>
              <a:buNone/>
            </a:pPr>
            <a:endParaRPr lang="en-US" dirty="0">
              <a:solidFill>
                <a:schemeClr val="bg1"/>
              </a:solidFill>
              <a:latin typeface="Consolas" panose="020B0609020204030204" pitchFamily="49" charset="0"/>
            </a:endParaRPr>
          </a:p>
          <a:p>
            <a:pPr marL="0" indent="0">
              <a:buFont typeface="Arial" panose="020B0604020202020204" pitchFamily="34" charset="0"/>
              <a:buNone/>
            </a:pPr>
            <a:r>
              <a:rPr lang="en-US" b="1" dirty="0">
                <a:solidFill>
                  <a:schemeClr val="accent1">
                    <a:lumMod val="50000"/>
                    <a:lumOff val="50000"/>
                  </a:schemeClr>
                </a:solidFill>
                <a:latin typeface="Consolas" panose="020B0609020204030204" pitchFamily="49" charset="0"/>
              </a:rPr>
              <a:t>my</a:t>
            </a:r>
            <a:r>
              <a:rPr lang="en-US" dirty="0">
                <a:solidFill>
                  <a:schemeClr val="bg1"/>
                </a:solidFill>
                <a:latin typeface="Consolas" panose="020B0609020204030204" pitchFamily="49" charset="0"/>
              </a:rPr>
              <a:t> </a:t>
            </a:r>
            <a:r>
              <a:rPr lang="en-US" dirty="0">
                <a:solidFill>
                  <a:schemeClr val="accent5">
                    <a:lumMod val="40000"/>
                    <a:lumOff val="60000"/>
                  </a:schemeClr>
                </a:solidFill>
                <a:latin typeface="Consolas" panose="020B0609020204030204" pitchFamily="49" charset="0"/>
              </a:rPr>
              <a:t>t</a:t>
            </a:r>
            <a:r>
              <a:rPr lang="en-US" dirty="0">
                <a:solidFill>
                  <a:schemeClr val="bg1"/>
                </a:solidFill>
                <a:latin typeface="Consolas" panose="020B0609020204030204" pitchFamily="49" charset="0"/>
              </a:rPr>
              <a:t> = </a:t>
            </a:r>
            <a:r>
              <a:rPr lang="en-US" dirty="0">
                <a:solidFill>
                  <a:schemeClr val="accent6">
                    <a:lumMod val="40000"/>
                    <a:lumOff val="60000"/>
                  </a:schemeClr>
                </a:solidFill>
                <a:latin typeface="Consolas" panose="020B0609020204030204" pitchFamily="49" charset="0"/>
              </a:rPr>
              <a:t>2</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foo</a:t>
            </a:r>
            <a:r>
              <a:rPr lang="en-US" dirty="0">
                <a:solidFill>
                  <a:schemeClr val="bg1"/>
                </a:solidFill>
                <a:latin typeface="Consolas" panose="020B0609020204030204" pitchFamily="49" charset="0"/>
              </a:rPr>
              <a:t>();</a:t>
            </a:r>
          </a:p>
        </p:txBody>
      </p:sp>
      <p:sp>
        <p:nvSpPr>
          <p:cNvPr id="6" name="Content Placeholder 1">
            <a:extLst>
              <a:ext uri="{FF2B5EF4-FFF2-40B4-BE49-F238E27FC236}">
                <a16:creationId xmlns:a16="http://schemas.microsoft.com/office/drawing/2014/main" id="{B725B0B8-29A1-42AA-8033-1FB9C4FA1C01}"/>
              </a:ext>
            </a:extLst>
          </p:cNvPr>
          <p:cNvSpPr txBox="1">
            <a:spLocks/>
          </p:cNvSpPr>
          <p:nvPr/>
        </p:nvSpPr>
        <p:spPr>
          <a:xfrm>
            <a:off x="838200" y="5687877"/>
            <a:ext cx="10515600" cy="9611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Tahoma" panose="020B0604030504040204" pitchFamily="34" charset="0"/>
                <a:ea typeface="Tahoma" panose="020B0604030504040204" pitchFamily="34" charset="0"/>
                <a:cs typeface="Tahoma" panose="020B0604030504040204" pitchFamily="34" charset="0"/>
              </a:rPr>
              <a:t>…they will have no fear that their use of those variables will somehow collide.</a:t>
            </a:r>
          </a:p>
        </p:txBody>
      </p:sp>
    </p:spTree>
    <p:extLst>
      <p:ext uri="{BB962C8B-B14F-4D97-AF65-F5344CB8AC3E}">
        <p14:creationId xmlns:p14="http://schemas.microsoft.com/office/powerpoint/2010/main" val="9746775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Hygiene</a:t>
            </a:r>
            <a:r>
              <a:rPr lang="sv-SE" dirty="0">
                <a:latin typeface="Tahoma" panose="020B0604030504040204" pitchFamily="34" charset="0"/>
                <a:ea typeface="Tahoma" panose="020B0604030504040204" pitchFamily="34" charset="0"/>
                <a:cs typeface="Tahoma" panose="020B0604030504040204" pitchFamily="34" charset="0"/>
              </a:rPr>
              <a:t> is just the </a:t>
            </a:r>
            <a:r>
              <a:rPr lang="sv-SE" dirty="0" err="1">
                <a:latin typeface="Tahoma" panose="020B0604030504040204" pitchFamily="34" charset="0"/>
                <a:ea typeface="Tahoma" panose="020B0604030504040204" pitchFamily="34" charset="0"/>
                <a:cs typeface="Tahoma" panose="020B0604030504040204" pitchFamily="34" charset="0"/>
              </a:rPr>
              <a:t>Expectation</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of</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Sanity</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1">
            <a:extLst>
              <a:ext uri="{FF2B5EF4-FFF2-40B4-BE49-F238E27FC236}">
                <a16:creationId xmlns:a16="http://schemas.microsoft.com/office/drawing/2014/main" id="{CA09ECF3-8645-4B9E-9759-A42A84E482F1}"/>
              </a:ext>
            </a:extLst>
          </p:cNvPr>
          <p:cNvSpPr txBox="1">
            <a:spLocks/>
          </p:cNvSpPr>
          <p:nvPr/>
        </p:nvSpPr>
        <p:spPr>
          <a:xfrm>
            <a:off x="838200" y="1825625"/>
            <a:ext cx="10515600" cy="9611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Tahoma" panose="020B0604030504040204" pitchFamily="34" charset="0"/>
                <a:ea typeface="Tahoma" panose="020B0604030504040204" pitchFamily="34" charset="0"/>
                <a:cs typeface="Tahoma" panose="020B0604030504040204" pitchFamily="34" charset="0"/>
              </a:rPr>
              <a:t>If we apply the same expectation to macros, we get what’s called </a:t>
            </a:r>
            <a:r>
              <a:rPr lang="en-US" i="1" dirty="0">
                <a:latin typeface="Tahoma" panose="020B0604030504040204" pitchFamily="34" charset="0"/>
                <a:ea typeface="Tahoma" panose="020B0604030504040204" pitchFamily="34" charset="0"/>
                <a:cs typeface="Tahoma" panose="020B0604030504040204" pitchFamily="34" charset="0"/>
              </a:rPr>
              <a:t>macro hygiene</a:t>
            </a:r>
            <a:r>
              <a:rPr lang="en-US" dirty="0">
                <a:latin typeface="Tahoma" panose="020B0604030504040204" pitchFamily="34" charset="0"/>
                <a:ea typeface="Tahoma" panose="020B0604030504040204" pitchFamily="34" charset="0"/>
                <a:cs typeface="Tahoma" panose="020B0604030504040204" pitchFamily="34" charset="0"/>
              </a:rPr>
              <a:t>.</a:t>
            </a:r>
          </a:p>
        </p:txBody>
      </p:sp>
      <p:sp>
        <p:nvSpPr>
          <p:cNvPr id="5" name="Content Placeholder 1">
            <a:extLst>
              <a:ext uri="{FF2B5EF4-FFF2-40B4-BE49-F238E27FC236}">
                <a16:creationId xmlns:a16="http://schemas.microsoft.com/office/drawing/2014/main" id="{757FAE64-0063-4738-8B97-05343FC93EE6}"/>
              </a:ext>
            </a:extLst>
          </p:cNvPr>
          <p:cNvSpPr txBox="1">
            <a:spLocks/>
          </p:cNvSpPr>
          <p:nvPr/>
        </p:nvSpPr>
        <p:spPr>
          <a:xfrm>
            <a:off x="838200" y="2786743"/>
            <a:ext cx="10515600" cy="2589620"/>
          </a:xfrm>
          <a:prstGeom prst="rect">
            <a:avLst/>
          </a:prstGeom>
          <a:solidFill>
            <a:schemeClr val="bg2">
              <a:lumMod val="25000"/>
            </a:schemeClr>
          </a:solidFill>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lumMod val="50000"/>
                    <a:lumOff val="50000"/>
                  </a:schemeClr>
                </a:solidFill>
                <a:latin typeface="Consolas" panose="020B0609020204030204" pitchFamily="49" charset="0"/>
              </a:rPr>
              <a:t>macro</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moo</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quasi</a:t>
            </a:r>
            <a:r>
              <a:rPr lang="en-US" dirty="0">
                <a:solidFill>
                  <a:schemeClr val="bg1"/>
                </a:solidFill>
                <a:latin typeface="Consolas" panose="020B0609020204030204" pitchFamily="49" charset="0"/>
              </a:rPr>
              <a:t> { </a:t>
            </a:r>
            <a:r>
              <a:rPr lang="en-US" b="1" dirty="0">
                <a:solidFill>
                  <a:schemeClr val="accent1">
                    <a:lumMod val="50000"/>
                    <a:lumOff val="50000"/>
                  </a:schemeClr>
                </a:solidFill>
                <a:latin typeface="Consolas" panose="020B0609020204030204" pitchFamily="49" charset="0"/>
              </a:rPr>
              <a:t>my</a:t>
            </a:r>
            <a:r>
              <a:rPr lang="en-US" dirty="0">
                <a:solidFill>
                  <a:schemeClr val="bg1"/>
                </a:solidFill>
                <a:latin typeface="Consolas" panose="020B0609020204030204" pitchFamily="49" charset="0"/>
              </a:rPr>
              <a:t> </a:t>
            </a:r>
            <a:r>
              <a:rPr lang="en-US" dirty="0">
                <a:solidFill>
                  <a:schemeClr val="accent5">
                    <a:lumMod val="40000"/>
                    <a:lumOff val="60000"/>
                  </a:schemeClr>
                </a:solidFill>
                <a:latin typeface="Consolas" panose="020B0609020204030204" pitchFamily="49" charset="0"/>
              </a:rPr>
              <a:t>t</a:t>
            </a:r>
            <a:r>
              <a:rPr lang="en-US" dirty="0">
                <a:solidFill>
                  <a:schemeClr val="bg1"/>
                </a:solidFill>
                <a:latin typeface="Consolas" panose="020B0609020204030204" pitchFamily="49" charset="0"/>
              </a:rPr>
              <a:t> = </a:t>
            </a:r>
            <a:r>
              <a:rPr lang="en-US" dirty="0">
                <a:solidFill>
                  <a:schemeClr val="accent6">
                    <a:lumMod val="40000"/>
                    <a:lumOff val="60000"/>
                  </a:schemeClr>
                </a:solidFill>
                <a:latin typeface="Consolas" panose="020B0609020204030204" pitchFamily="49" charset="0"/>
              </a:rPr>
              <a:t>1</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a:t>
            </a:r>
          </a:p>
          <a:p>
            <a:pPr marL="0" indent="0">
              <a:buFont typeface="Arial" panose="020B0604020202020204" pitchFamily="34" charset="0"/>
              <a:buNone/>
            </a:pPr>
            <a:endParaRPr lang="en-US" dirty="0">
              <a:solidFill>
                <a:schemeClr val="bg1"/>
              </a:solidFill>
              <a:latin typeface="Consolas" panose="020B0609020204030204" pitchFamily="49" charset="0"/>
            </a:endParaRPr>
          </a:p>
          <a:p>
            <a:pPr marL="0" indent="0">
              <a:buFont typeface="Arial" panose="020B0604020202020204" pitchFamily="34" charset="0"/>
              <a:buNone/>
            </a:pPr>
            <a:r>
              <a:rPr lang="en-US" b="1" dirty="0">
                <a:solidFill>
                  <a:schemeClr val="accent1">
                    <a:lumMod val="50000"/>
                    <a:lumOff val="50000"/>
                  </a:schemeClr>
                </a:solidFill>
                <a:latin typeface="Consolas" panose="020B0609020204030204" pitchFamily="49" charset="0"/>
              </a:rPr>
              <a:t>my</a:t>
            </a:r>
            <a:r>
              <a:rPr lang="en-US" dirty="0">
                <a:solidFill>
                  <a:schemeClr val="bg1"/>
                </a:solidFill>
                <a:latin typeface="Consolas" panose="020B0609020204030204" pitchFamily="49" charset="0"/>
              </a:rPr>
              <a:t> </a:t>
            </a:r>
            <a:r>
              <a:rPr lang="en-US" dirty="0">
                <a:solidFill>
                  <a:schemeClr val="accent5">
                    <a:lumMod val="40000"/>
                    <a:lumOff val="60000"/>
                  </a:schemeClr>
                </a:solidFill>
                <a:latin typeface="Consolas" panose="020B0609020204030204" pitchFamily="49" charset="0"/>
              </a:rPr>
              <a:t>t</a:t>
            </a:r>
            <a:r>
              <a:rPr lang="en-US" dirty="0">
                <a:solidFill>
                  <a:schemeClr val="bg1"/>
                </a:solidFill>
                <a:latin typeface="Consolas" panose="020B0609020204030204" pitchFamily="49" charset="0"/>
              </a:rPr>
              <a:t> = </a:t>
            </a:r>
            <a:r>
              <a:rPr lang="en-US" dirty="0">
                <a:solidFill>
                  <a:schemeClr val="accent6">
                    <a:lumMod val="40000"/>
                    <a:lumOff val="60000"/>
                  </a:schemeClr>
                </a:solidFill>
                <a:latin typeface="Consolas" panose="020B0609020204030204" pitchFamily="49" charset="0"/>
              </a:rPr>
              <a:t>2</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moo</a:t>
            </a:r>
            <a:r>
              <a:rPr lang="en-US" dirty="0">
                <a:solidFill>
                  <a:schemeClr val="bg1"/>
                </a:solidFill>
                <a:latin typeface="Consolas" panose="020B0609020204030204" pitchFamily="49" charset="0"/>
              </a:rPr>
              <a:t>();</a:t>
            </a:r>
          </a:p>
        </p:txBody>
      </p:sp>
      <p:sp>
        <p:nvSpPr>
          <p:cNvPr id="6" name="Content Placeholder 1">
            <a:extLst>
              <a:ext uri="{FF2B5EF4-FFF2-40B4-BE49-F238E27FC236}">
                <a16:creationId xmlns:a16="http://schemas.microsoft.com/office/drawing/2014/main" id="{576FFEE3-BC67-45DB-B89F-CB1F02582A1C}"/>
              </a:ext>
            </a:extLst>
          </p:cNvPr>
          <p:cNvSpPr txBox="1">
            <a:spLocks/>
          </p:cNvSpPr>
          <p:nvPr/>
        </p:nvSpPr>
        <p:spPr>
          <a:xfrm>
            <a:off x="838200" y="5687877"/>
            <a:ext cx="10515600" cy="96111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Tahoma" panose="020B0604030504040204" pitchFamily="34" charset="0"/>
                <a:ea typeface="Tahoma" panose="020B0604030504040204" pitchFamily="34" charset="0"/>
                <a:cs typeface="Tahoma" panose="020B0604030504040204" pitchFamily="34" charset="0"/>
              </a:rPr>
              <a:t>Of course, now it’s actually a bit tricky, since macros copy code around, including variables, which might collide in the same scope.</a:t>
            </a:r>
          </a:p>
        </p:txBody>
      </p:sp>
    </p:spTree>
    <p:extLst>
      <p:ext uri="{BB962C8B-B14F-4D97-AF65-F5344CB8AC3E}">
        <p14:creationId xmlns:p14="http://schemas.microsoft.com/office/powerpoint/2010/main" val="2021811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How</a:t>
            </a:r>
            <a:r>
              <a:rPr lang="sv-SE" dirty="0">
                <a:latin typeface="Tahoma" panose="020B0604030504040204" pitchFamily="34" charset="0"/>
                <a:ea typeface="Tahoma" panose="020B0604030504040204" pitchFamily="34" charset="0"/>
                <a:cs typeface="Tahoma" panose="020B0604030504040204" pitchFamily="34" charset="0"/>
              </a:rPr>
              <a:t> to </a:t>
            </a:r>
            <a:r>
              <a:rPr lang="sv-SE" dirty="0" err="1">
                <a:latin typeface="Tahoma" panose="020B0604030504040204" pitchFamily="34" charset="0"/>
                <a:ea typeface="Tahoma" panose="020B0604030504040204" pitchFamily="34" charset="0"/>
                <a:cs typeface="Tahoma" panose="020B0604030504040204" pitchFamily="34" charset="0"/>
              </a:rPr>
              <a:t>solve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macro</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hygiene</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A59D4843-469C-4CAA-A66B-03ACD5F326EF}"/>
              </a:ext>
            </a:extLst>
          </p:cNvPr>
          <p:cNvSpPr>
            <a:spLocks noGrp="1"/>
          </p:cNvSpPr>
          <p:nvPr>
            <p:ph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It took me years to stumble over the right solution to this, but 007 finally implements it.</a:t>
            </a:r>
          </a:p>
          <a:p>
            <a:r>
              <a:rPr lang="en-US" dirty="0">
                <a:latin typeface="Tahoma" panose="020B0604030504040204" pitchFamily="34" charset="0"/>
                <a:ea typeface="Tahoma" panose="020B0604030504040204" pitchFamily="34" charset="0"/>
                <a:cs typeface="Tahoma" panose="020B0604030504040204" pitchFamily="34" charset="0"/>
              </a:rPr>
              <a:t>The solution involves something that I still don’t have a good term for, but let’s call them </a:t>
            </a:r>
            <a:r>
              <a:rPr lang="en-US" i="1" dirty="0">
                <a:latin typeface="Tahoma" panose="020B0604030504040204" pitchFamily="34" charset="0"/>
                <a:ea typeface="Tahoma" panose="020B0604030504040204" pitchFamily="34" charset="0"/>
                <a:cs typeface="Tahoma" panose="020B0604030504040204" pitchFamily="34" charset="0"/>
              </a:rPr>
              <a:t>locked-in variables</a:t>
            </a:r>
            <a:r>
              <a:rPr lang="en-US" dirty="0">
                <a:latin typeface="Tahoma" panose="020B0604030504040204" pitchFamily="34" charset="0"/>
                <a:ea typeface="Tahoma" panose="020B0604030504040204" pitchFamily="34" charset="0"/>
                <a:cs typeface="Tahoma" panose="020B0604030504040204" pitchFamily="34" charset="0"/>
              </a:rPr>
              <a:t>.</a:t>
            </a:r>
          </a:p>
        </p:txBody>
      </p:sp>
    </p:spTree>
    <p:extLst>
      <p:ext uri="{BB962C8B-B14F-4D97-AF65-F5344CB8AC3E}">
        <p14:creationId xmlns:p14="http://schemas.microsoft.com/office/powerpoint/2010/main" val="4756727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Builtins</a:t>
            </a:r>
            <a:r>
              <a:rPr lang="sv-SE" dirty="0">
                <a:latin typeface="Tahoma" panose="020B0604030504040204" pitchFamily="34" charset="0"/>
                <a:ea typeface="Tahoma" panose="020B0604030504040204" pitchFamily="34" charset="0"/>
                <a:cs typeface="Tahoma" panose="020B0604030504040204" pitchFamily="34" charset="0"/>
              </a:rPr>
              <a:t> and </a:t>
            </a:r>
            <a:r>
              <a:rPr lang="sv-SE" dirty="0" err="1">
                <a:latin typeface="Tahoma" panose="020B0604030504040204" pitchFamily="34" charset="0"/>
                <a:ea typeface="Tahoma" panose="020B0604030504040204" pitchFamily="34" charset="0"/>
                <a:cs typeface="Tahoma" panose="020B0604030504040204" pitchFamily="34" charset="0"/>
              </a:rPr>
              <a:t>locked</a:t>
            </a:r>
            <a:r>
              <a:rPr lang="sv-SE" dirty="0">
                <a:latin typeface="Tahoma" panose="020B0604030504040204" pitchFamily="34" charset="0"/>
                <a:ea typeface="Tahoma" panose="020B0604030504040204" pitchFamily="34" charset="0"/>
                <a:cs typeface="Tahoma" panose="020B0604030504040204" pitchFamily="34" charset="0"/>
              </a:rPr>
              <a:t>-in </a:t>
            </a:r>
            <a:r>
              <a:rPr lang="sv-SE" dirty="0" err="1">
                <a:latin typeface="Tahoma" panose="020B0604030504040204" pitchFamily="34" charset="0"/>
                <a:ea typeface="Tahoma" panose="020B0604030504040204" pitchFamily="34" charset="0"/>
                <a:cs typeface="Tahoma" panose="020B0604030504040204" pitchFamily="34" charset="0"/>
              </a:rPr>
              <a:t>variables</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53463316-4222-4B98-ADB3-74CD529AB173}"/>
              </a:ext>
            </a:extLst>
          </p:cNvPr>
          <p:cNvSpPr>
            <a:spLocks noGrp="1"/>
          </p:cNvSpPr>
          <p:nvPr>
            <p:ph idx="1"/>
          </p:nvPr>
        </p:nvSpPr>
        <p:spPr/>
        <p:txBody>
          <a:bodyPr/>
          <a:lstStyle/>
          <a:p>
            <a:r>
              <a:rPr lang="en-GB" dirty="0">
                <a:latin typeface="Tahoma" panose="020B0604030504040204" pitchFamily="34" charset="0"/>
                <a:ea typeface="Tahoma" panose="020B0604030504040204" pitchFamily="34" charset="0"/>
                <a:cs typeface="Tahoma" panose="020B0604030504040204" pitchFamily="34" charset="0"/>
              </a:rPr>
              <a:t>Name lookup aims to find the memory location where a name is stored, and usually the value in that location.</a:t>
            </a:r>
          </a:p>
          <a:p>
            <a:r>
              <a:rPr lang="en-GB" dirty="0">
                <a:latin typeface="Tahoma" panose="020B0604030504040204" pitchFamily="34" charset="0"/>
                <a:ea typeface="Tahoma" panose="020B0604030504040204" pitchFamily="34" charset="0"/>
                <a:cs typeface="Tahoma" panose="020B0604030504040204" pitchFamily="34" charset="0"/>
              </a:rPr>
              <a:t>This gets tricky</a:t>
            </a:r>
            <a:r>
              <a:rPr lang="en-US" dirty="0">
                <a:latin typeface="Tahoma" panose="020B0604030504040204" pitchFamily="34" charset="0"/>
                <a:ea typeface="Tahoma" panose="020B0604030504040204" pitchFamily="34" charset="0"/>
                <a:cs typeface="Tahoma" panose="020B0604030504040204" pitchFamily="34" charset="0"/>
              </a:rPr>
              <a:t>/interesting because, although the declaration and its usages are all completely static…</a:t>
            </a:r>
          </a:p>
          <a:p>
            <a:r>
              <a:rPr lang="en-US" dirty="0">
                <a:latin typeface="Tahoma" panose="020B0604030504040204" pitchFamily="34" charset="0"/>
                <a:ea typeface="Tahoma" panose="020B0604030504040204" pitchFamily="34" charset="0"/>
                <a:cs typeface="Tahoma" panose="020B0604030504040204" pitchFamily="34" charset="0"/>
              </a:rPr>
              <a:t>…the lookup itself needs to be dynamic.</a:t>
            </a:r>
          </a:p>
          <a:p>
            <a:r>
              <a:rPr lang="en-US" dirty="0">
                <a:latin typeface="Tahoma" panose="020B0604030504040204" pitchFamily="34" charset="0"/>
                <a:ea typeface="Tahoma" panose="020B0604030504040204" pitchFamily="34" charset="0"/>
                <a:cs typeface="Tahoma" panose="020B0604030504040204" pitchFamily="34" charset="0"/>
              </a:rPr>
              <a:t>(Why? Basically because of stack frames. Every new call to a routine allocates new memory locations.)</a:t>
            </a:r>
          </a:p>
          <a:p>
            <a:r>
              <a:rPr lang="en-US" dirty="0">
                <a:latin typeface="Tahoma" panose="020B0604030504040204" pitchFamily="34" charset="0"/>
                <a:ea typeface="Tahoma" panose="020B0604030504040204" pitchFamily="34" charset="0"/>
                <a:cs typeface="Tahoma" panose="020B0604030504040204" pitchFamily="34" charset="0"/>
              </a:rPr>
              <a:t>But! Not all names are alike. Think of </a:t>
            </a:r>
            <a:r>
              <a:rPr lang="en-US" dirty="0" err="1">
                <a:latin typeface="Tahoma" panose="020B0604030504040204" pitchFamily="34" charset="0"/>
                <a:ea typeface="Tahoma" panose="020B0604030504040204" pitchFamily="34" charset="0"/>
                <a:cs typeface="Tahoma" panose="020B0604030504040204" pitchFamily="34" charset="0"/>
              </a:rPr>
              <a:t>builtins</a:t>
            </a:r>
            <a:r>
              <a:rPr lang="en-US" dirty="0">
                <a:latin typeface="Tahoma" panose="020B0604030504040204" pitchFamily="34" charset="0"/>
                <a:ea typeface="Tahoma" panose="020B0604030504040204" pitchFamily="34" charset="0"/>
                <a:cs typeface="Tahoma" panose="020B0604030504040204" pitchFamily="34" charset="0"/>
              </a:rPr>
              <a:t>. They are unique.</a:t>
            </a:r>
          </a:p>
          <a:p>
            <a:r>
              <a:rPr lang="en-US" dirty="0">
                <a:latin typeface="Tahoma" panose="020B0604030504040204" pitchFamily="34" charset="0"/>
                <a:ea typeface="Tahoma" panose="020B0604030504040204" pitchFamily="34" charset="0"/>
                <a:cs typeface="Tahoma" panose="020B0604030504040204" pitchFamily="34" charset="0"/>
              </a:rPr>
              <a:t>Doing lookup on them is wasteful. We can “lock in” on them.</a:t>
            </a:r>
          </a:p>
        </p:txBody>
      </p:sp>
    </p:spTree>
    <p:extLst>
      <p:ext uri="{BB962C8B-B14F-4D97-AF65-F5344CB8AC3E}">
        <p14:creationId xmlns:p14="http://schemas.microsoft.com/office/powerpoint/2010/main" val="3890839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Locking</a:t>
            </a:r>
            <a:r>
              <a:rPr lang="sv-SE" dirty="0">
                <a:latin typeface="Tahoma" panose="020B0604030504040204" pitchFamily="34" charset="0"/>
                <a:ea typeface="Tahoma" panose="020B0604030504040204" pitchFamily="34" charset="0"/>
                <a:cs typeface="Tahoma" panose="020B0604030504040204" pitchFamily="34" charset="0"/>
              </a:rPr>
              <a:t> in </a:t>
            </a:r>
            <a:r>
              <a:rPr lang="sv-SE" dirty="0" err="1">
                <a:latin typeface="Tahoma" panose="020B0604030504040204" pitchFamily="34" charset="0"/>
                <a:ea typeface="Tahoma" panose="020B0604030504040204" pitchFamily="34" charset="0"/>
                <a:cs typeface="Tahoma" panose="020B0604030504040204" pitchFamily="34" charset="0"/>
              </a:rPr>
              <a:t>variables</a:t>
            </a:r>
            <a:r>
              <a:rPr lang="sv-SE" dirty="0">
                <a:latin typeface="Tahoma" panose="020B0604030504040204" pitchFamily="34" charset="0"/>
                <a:ea typeface="Tahoma" panose="020B0604030504040204" pitchFamily="34" charset="0"/>
                <a:cs typeface="Tahoma" panose="020B0604030504040204" pitchFamily="34" charset="0"/>
              </a:rPr>
              <a:t> gives </a:t>
            </a:r>
            <a:r>
              <a:rPr lang="sv-SE" dirty="0" err="1">
                <a:latin typeface="Tahoma" panose="020B0604030504040204" pitchFamily="34" charset="0"/>
                <a:ea typeface="Tahoma" panose="020B0604030504040204" pitchFamily="34" charset="0"/>
                <a:cs typeface="Tahoma" panose="020B0604030504040204" pitchFamily="34" charset="0"/>
              </a:rPr>
              <a:t>us</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hygiene</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DD5064E0-6255-4C92-BE26-F33EFBDCC817}"/>
              </a:ext>
            </a:extLst>
          </p:cNvPr>
          <p:cNvSpPr>
            <a:spLocks noGrp="1"/>
          </p:cNvSpPr>
          <p:nvPr>
            <p:ph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When a quasi refers to variables outside of itself, doing the usual lexical lookup on these is fraught…</a:t>
            </a:r>
          </a:p>
          <a:p>
            <a:r>
              <a:rPr lang="en-US" dirty="0">
                <a:latin typeface="Tahoma" panose="020B0604030504040204" pitchFamily="34" charset="0"/>
                <a:ea typeface="Tahoma" panose="020B0604030504040204" pitchFamily="34" charset="0"/>
                <a:cs typeface="Tahoma" panose="020B0604030504040204" pitchFamily="34" charset="0"/>
              </a:rPr>
              <a:t>…because that code is going to end up being inserted somewhere else in the program.</a:t>
            </a:r>
          </a:p>
          <a:p>
            <a:r>
              <a:rPr lang="en-US" dirty="0">
                <a:latin typeface="Tahoma" panose="020B0604030504040204" pitchFamily="34" charset="0"/>
                <a:ea typeface="Tahoma" panose="020B0604030504040204" pitchFamily="34" charset="0"/>
                <a:cs typeface="Tahoma" panose="020B0604030504040204" pitchFamily="34" charset="0"/>
              </a:rPr>
              <a:t>But! We can </a:t>
            </a:r>
            <a:r>
              <a:rPr lang="en-US" i="1" dirty="0">
                <a:latin typeface="Tahoma" panose="020B0604030504040204" pitchFamily="34" charset="0"/>
                <a:ea typeface="Tahoma" panose="020B0604030504040204" pitchFamily="34" charset="0"/>
                <a:cs typeface="Tahoma" panose="020B0604030504040204" pitchFamily="34" charset="0"/>
              </a:rPr>
              <a:t>lock in </a:t>
            </a:r>
            <a:r>
              <a:rPr lang="en-US" dirty="0">
                <a:latin typeface="Tahoma" panose="020B0604030504040204" pitchFamily="34" charset="0"/>
                <a:ea typeface="Tahoma" panose="020B0604030504040204" pitchFamily="34" charset="0"/>
                <a:cs typeface="Tahoma" panose="020B0604030504040204" pitchFamily="34" charset="0"/>
              </a:rPr>
              <a:t>those variables, just as with </a:t>
            </a:r>
            <a:r>
              <a:rPr lang="en-US" dirty="0" err="1">
                <a:latin typeface="Tahoma" panose="020B0604030504040204" pitchFamily="34" charset="0"/>
                <a:ea typeface="Tahoma" panose="020B0604030504040204" pitchFamily="34" charset="0"/>
                <a:cs typeface="Tahoma" panose="020B0604030504040204" pitchFamily="34" charset="0"/>
              </a:rPr>
              <a:t>builtins</a:t>
            </a:r>
            <a:r>
              <a:rPr lang="en-US" dirty="0">
                <a:latin typeface="Tahoma" panose="020B0604030504040204" pitchFamily="34" charset="0"/>
                <a:ea typeface="Tahoma" panose="020B0604030504040204" pitchFamily="34" charset="0"/>
                <a:cs typeface="Tahoma" panose="020B0604030504040204" pitchFamily="34" charset="0"/>
              </a:rPr>
              <a:t>.</a:t>
            </a:r>
          </a:p>
          <a:p>
            <a:r>
              <a:rPr lang="en-US" dirty="0">
                <a:latin typeface="Tahoma" panose="020B0604030504040204" pitchFamily="34" charset="0"/>
                <a:ea typeface="Tahoma" panose="020B0604030504040204" pitchFamily="34" charset="0"/>
                <a:cs typeface="Tahoma" panose="020B0604030504040204" pitchFamily="34" charset="0"/>
              </a:rPr>
              <a:t>That only works if they’re unique just like </a:t>
            </a:r>
            <a:r>
              <a:rPr lang="en-US" dirty="0" err="1">
                <a:latin typeface="Tahoma" panose="020B0604030504040204" pitchFamily="34" charset="0"/>
                <a:ea typeface="Tahoma" panose="020B0604030504040204" pitchFamily="34" charset="0"/>
                <a:cs typeface="Tahoma" panose="020B0604030504040204" pitchFamily="34" charset="0"/>
              </a:rPr>
              <a:t>builtins</a:t>
            </a:r>
            <a:r>
              <a:rPr lang="en-US" dirty="0">
                <a:latin typeface="Tahoma" panose="020B0604030504040204" pitchFamily="34" charset="0"/>
                <a:ea typeface="Tahoma" panose="020B0604030504040204" pitchFamily="34" charset="0"/>
                <a:cs typeface="Tahoma" panose="020B0604030504040204" pitchFamily="34" charset="0"/>
              </a:rPr>
              <a:t>, though.</a:t>
            </a:r>
          </a:p>
          <a:p>
            <a:r>
              <a:rPr lang="en-US" dirty="0">
                <a:latin typeface="Tahoma" panose="020B0604030504040204" pitchFamily="34" charset="0"/>
                <a:ea typeface="Tahoma" panose="020B0604030504040204" pitchFamily="34" charset="0"/>
                <a:cs typeface="Tahoma" panose="020B0604030504040204" pitchFamily="34" charset="0"/>
              </a:rPr>
              <a:t>…</a:t>
            </a:r>
            <a:r>
              <a:rPr lang="en-US" i="1" dirty="0">
                <a:latin typeface="Tahoma" panose="020B0604030504040204" pitchFamily="34" charset="0"/>
                <a:ea typeface="Tahoma" panose="020B0604030504040204" pitchFamily="34" charset="0"/>
                <a:cs typeface="Tahoma" panose="020B0604030504040204" pitchFamily="34" charset="0"/>
              </a:rPr>
              <a:t>which they are</a:t>
            </a:r>
            <a:r>
              <a:rPr lang="en-US" dirty="0">
                <a:latin typeface="Tahoma" panose="020B0604030504040204" pitchFamily="34" charset="0"/>
                <a:ea typeface="Tahoma" panose="020B0604030504040204" pitchFamily="34" charset="0"/>
                <a:cs typeface="Tahoma" panose="020B0604030504040204" pitchFamily="34" charset="0"/>
              </a:rPr>
              <a:t>, for the same reason you can’t step into the same river twice. Every time we call the macro, it’s with a new stack frame and fresh memory locations. Phew!</a:t>
            </a:r>
          </a:p>
        </p:txBody>
      </p:sp>
    </p:spTree>
    <p:extLst>
      <p:ext uri="{BB962C8B-B14F-4D97-AF65-F5344CB8AC3E}">
        <p14:creationId xmlns:p14="http://schemas.microsoft.com/office/powerpoint/2010/main" val="40402652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The </a:t>
            </a:r>
            <a:r>
              <a:rPr lang="sv-SE" dirty="0" err="1">
                <a:latin typeface="Tahoma" panose="020B0604030504040204" pitchFamily="34" charset="0"/>
                <a:ea typeface="Tahoma" panose="020B0604030504040204" pitchFamily="34" charset="0"/>
                <a:cs typeface="Tahoma" panose="020B0604030504040204" pitchFamily="34" charset="0"/>
              </a:rPr>
              <a:t>Single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Evaluation</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Rule</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1">
            <a:extLst>
              <a:ext uri="{FF2B5EF4-FFF2-40B4-BE49-F238E27FC236}">
                <a16:creationId xmlns:a16="http://schemas.microsoft.com/office/drawing/2014/main" id="{B3711713-179D-43B5-9DEF-A3165FF76764}"/>
              </a:ext>
            </a:extLst>
          </p:cNvPr>
          <p:cNvSpPr txBox="1">
            <a:spLocks/>
          </p:cNvSpPr>
          <p:nvPr/>
        </p:nvSpPr>
        <p:spPr>
          <a:xfrm>
            <a:off x="838202" y="2060757"/>
            <a:ext cx="4743993" cy="4351338"/>
          </a:xfrm>
          <a:prstGeom prst="rect">
            <a:avLst/>
          </a:prstGeom>
          <a:solidFill>
            <a:schemeClr val="bg2">
              <a:lumMod val="25000"/>
            </a:schemeClr>
          </a:solidFill>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lumMod val="50000"/>
                    <a:lumOff val="50000"/>
                  </a:schemeClr>
                </a:solidFill>
                <a:latin typeface="Consolas" panose="020B0609020204030204" pitchFamily="49" charset="0"/>
              </a:rPr>
              <a:t>macro</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swap</a:t>
            </a:r>
            <a:r>
              <a:rPr lang="en-US" dirty="0">
                <a:solidFill>
                  <a:schemeClr val="bg1"/>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x</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y</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return quasi</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my</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t</a:t>
            </a:r>
            <a:r>
              <a:rPr lang="en-US" dirty="0">
                <a:solidFill>
                  <a:schemeClr val="bg1"/>
                </a:solidFill>
                <a:latin typeface="Consolas" panose="020B0609020204030204" pitchFamily="49" charset="0"/>
              </a:rPr>
              <a:t> = </a:t>
            </a:r>
            <a:r>
              <a:rPr lang="en-US" b="1" dirty="0">
                <a:solidFill>
                  <a:srgbClr val="E88A66"/>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x</a:t>
            </a:r>
            <a:r>
              <a:rPr lang="en-US" b="1" dirty="0">
                <a:solidFill>
                  <a:schemeClr val="accent4"/>
                </a:solidFill>
                <a:latin typeface="Consolas" panose="020B0609020204030204" pitchFamily="49" charset="0"/>
              </a:rPr>
              <a:t>}}}</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chemeClr val="accent4"/>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x</a:t>
            </a:r>
            <a:r>
              <a:rPr lang="en-US" b="1" dirty="0">
                <a:solidFill>
                  <a:schemeClr val="accent4"/>
                </a:solidFill>
                <a:latin typeface="Consolas" panose="020B0609020204030204" pitchFamily="49" charset="0"/>
              </a:rPr>
              <a:t>}}}</a:t>
            </a:r>
            <a:r>
              <a:rPr lang="en-US" dirty="0">
                <a:solidFill>
                  <a:schemeClr val="bg1"/>
                </a:solidFill>
                <a:latin typeface="Consolas" panose="020B0609020204030204" pitchFamily="49" charset="0"/>
              </a:rPr>
              <a:t> = </a:t>
            </a:r>
            <a:r>
              <a:rPr lang="en-US" b="1" dirty="0">
                <a:solidFill>
                  <a:schemeClr val="accent4"/>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y</a:t>
            </a:r>
            <a:r>
              <a:rPr lang="en-US" b="1" dirty="0">
                <a:solidFill>
                  <a:schemeClr val="accent4"/>
                </a:solidFill>
                <a:latin typeface="Consolas" panose="020B0609020204030204" pitchFamily="49" charset="0"/>
              </a:rPr>
              <a:t>}}}</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chemeClr val="accent4"/>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y</a:t>
            </a:r>
            <a:r>
              <a:rPr lang="en-US" b="1" dirty="0">
                <a:solidFill>
                  <a:schemeClr val="accent4"/>
                </a:solidFill>
                <a:latin typeface="Consolas" panose="020B0609020204030204" pitchFamily="49" charset="0"/>
              </a:rPr>
              <a:t>}}}</a:t>
            </a:r>
            <a:r>
              <a:rPr lang="en-US" dirty="0">
                <a:solidFill>
                  <a:schemeClr val="bg1"/>
                </a:solidFill>
                <a:latin typeface="Consolas" panose="020B0609020204030204" pitchFamily="49" charset="0"/>
              </a:rPr>
              <a:t> = </a:t>
            </a:r>
            <a:r>
              <a:rPr lang="en-US" dirty="0">
                <a:solidFill>
                  <a:schemeClr val="accent5">
                    <a:lumMod val="60000"/>
                    <a:lumOff val="40000"/>
                  </a:schemeClr>
                </a:solidFill>
                <a:latin typeface="Consolas" panose="020B0609020204030204" pitchFamily="49" charset="0"/>
              </a:rPr>
              <a:t>t</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a:t>
            </a:r>
          </a:p>
        </p:txBody>
      </p:sp>
      <p:sp>
        <p:nvSpPr>
          <p:cNvPr id="5" name="Content Placeholder 1">
            <a:extLst>
              <a:ext uri="{FF2B5EF4-FFF2-40B4-BE49-F238E27FC236}">
                <a16:creationId xmlns:a16="http://schemas.microsoft.com/office/drawing/2014/main" id="{B411E07A-7CE1-43E3-BE64-1C1603238DED}"/>
              </a:ext>
            </a:extLst>
          </p:cNvPr>
          <p:cNvSpPr txBox="1">
            <a:spLocks/>
          </p:cNvSpPr>
          <p:nvPr/>
        </p:nvSpPr>
        <p:spPr>
          <a:xfrm>
            <a:off x="5817327" y="2060757"/>
            <a:ext cx="5536473" cy="4351338"/>
          </a:xfrm>
          <a:prstGeom prst="rect">
            <a:avLst/>
          </a:prstGeom>
          <a:solidFill>
            <a:schemeClr val="bg2">
              <a:lumMod val="25000"/>
            </a:schemeClr>
          </a:solidFill>
          <a:effectLst>
            <a:outerShdw blurRad="50800" dist="38100" dir="2700000" algn="tl" rotWithShape="0">
              <a:prstClr val="black">
                <a:alpha val="40000"/>
              </a:prstClr>
            </a:outerShdw>
          </a:effectLst>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chemeClr val="accent1">
                    <a:lumMod val="50000"/>
                    <a:lumOff val="50000"/>
                  </a:schemeClr>
                </a:solidFill>
                <a:latin typeface="Consolas" panose="020B0609020204030204" pitchFamily="49" charset="0"/>
              </a:rPr>
              <a:t>macro</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postfix:&lt;++&gt;</a:t>
            </a:r>
            <a:r>
              <a:rPr lang="en-US" dirty="0">
                <a:solidFill>
                  <a:schemeClr val="bg1"/>
                </a:solidFill>
                <a:latin typeface="Consolas" panose="020B0609020204030204" pitchFamily="49" charset="0"/>
              </a:rPr>
              <a:t>(</a:t>
            </a:r>
            <a:r>
              <a:rPr lang="en-US" dirty="0">
                <a:solidFill>
                  <a:schemeClr val="accent5">
                    <a:lumMod val="40000"/>
                    <a:lumOff val="60000"/>
                  </a:schemeClr>
                </a:solidFill>
                <a:latin typeface="Consolas" panose="020B0609020204030204" pitchFamily="49" charset="0"/>
              </a:rPr>
              <a:t>term</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return quasi</a:t>
            </a:r>
            <a:r>
              <a:rPr lang="en-US" b="1" dirty="0">
                <a:solidFill>
                  <a:schemeClr val="bg1"/>
                </a:solidFill>
                <a:latin typeface="Consolas" panose="020B0609020204030204" pitchFamily="49" charset="0"/>
              </a:rPr>
              <a:t> </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chemeClr val="accent1">
                    <a:lumMod val="50000"/>
                    <a:lumOff val="50000"/>
                  </a:schemeClr>
                </a:solidFill>
                <a:latin typeface="Consolas" panose="020B0609020204030204" pitchFamily="49" charset="0"/>
              </a:rPr>
              <a:t>my</a:t>
            </a:r>
            <a:r>
              <a:rPr lang="en-US" dirty="0">
                <a:solidFill>
                  <a:schemeClr val="bg1"/>
                </a:solidFill>
                <a:latin typeface="Consolas" panose="020B0609020204030204" pitchFamily="49" charset="0"/>
              </a:rPr>
              <a:t> </a:t>
            </a:r>
            <a:r>
              <a:rPr lang="en-US" dirty="0" err="1">
                <a:solidFill>
                  <a:schemeClr val="accent5">
                    <a:lumMod val="40000"/>
                    <a:lumOff val="60000"/>
                  </a:schemeClr>
                </a:solidFill>
                <a:latin typeface="Consolas" panose="020B0609020204030204" pitchFamily="49" charset="0"/>
              </a:rPr>
              <a:t>oldval</a:t>
            </a:r>
            <a:r>
              <a:rPr lang="en-US" dirty="0">
                <a:solidFill>
                  <a:schemeClr val="bg1"/>
                </a:solidFill>
                <a:latin typeface="Consolas" panose="020B0609020204030204" pitchFamily="49" charset="0"/>
              </a:rPr>
              <a:t> = </a:t>
            </a:r>
            <a:r>
              <a:rPr lang="en-US" b="1" dirty="0">
                <a:solidFill>
                  <a:srgbClr val="E88A66"/>
                </a:solidFill>
                <a:latin typeface="Consolas" panose="020B0609020204030204" pitchFamily="49" charset="0"/>
              </a:rPr>
              <a:t>{{{</a:t>
            </a:r>
            <a:r>
              <a:rPr lang="en-US" dirty="0">
                <a:solidFill>
                  <a:schemeClr val="accent5">
                    <a:lumMod val="40000"/>
                    <a:lumOff val="60000"/>
                  </a:schemeClr>
                </a:solidFill>
                <a:latin typeface="Consolas" panose="020B0609020204030204" pitchFamily="49" charset="0"/>
              </a:rPr>
              <a:t>term</a:t>
            </a:r>
            <a:r>
              <a:rPr lang="en-US" b="1" dirty="0">
                <a:solidFill>
                  <a:srgbClr val="E88A66"/>
                </a:solidFill>
                <a:latin typeface="Consolas" panose="020B0609020204030204" pitchFamily="49" charset="0"/>
              </a:rPr>
              <a:t>}}}</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rgbClr val="E88A66"/>
                </a:solidFill>
                <a:latin typeface="Consolas" panose="020B0609020204030204" pitchFamily="49" charset="0"/>
              </a:rPr>
              <a:t>{{{</a:t>
            </a:r>
            <a:r>
              <a:rPr lang="en-US" dirty="0">
                <a:solidFill>
                  <a:schemeClr val="accent5">
                    <a:lumMod val="40000"/>
                    <a:lumOff val="60000"/>
                  </a:schemeClr>
                </a:solidFill>
                <a:latin typeface="Consolas" panose="020B0609020204030204" pitchFamily="49" charset="0"/>
              </a:rPr>
              <a:t>term</a:t>
            </a:r>
            <a:r>
              <a:rPr lang="en-US" b="1" dirty="0">
                <a:solidFill>
                  <a:srgbClr val="E88A66"/>
                </a:solidFill>
                <a:latin typeface="Consolas" panose="020B0609020204030204" pitchFamily="49" charset="0"/>
              </a:rPr>
              <a:t>}}}</a:t>
            </a:r>
            <a:r>
              <a:rPr lang="en-US" b="1" dirty="0">
                <a:solidFill>
                  <a:schemeClr val="bg1"/>
                </a:solidFill>
                <a:latin typeface="Consolas" panose="020B0609020204030204" pitchFamily="49" charset="0"/>
              </a:rPr>
              <a:t> </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b="1" dirty="0">
                <a:solidFill>
                  <a:srgbClr val="E88A66"/>
                </a:solidFill>
                <a:latin typeface="Consolas" panose="020B0609020204030204" pitchFamily="49" charset="0"/>
              </a:rPr>
              <a:t>{{{</a:t>
            </a:r>
            <a:r>
              <a:rPr lang="en-US" dirty="0">
                <a:solidFill>
                  <a:schemeClr val="accent5">
                    <a:lumMod val="40000"/>
                    <a:lumOff val="60000"/>
                  </a:schemeClr>
                </a:solidFill>
                <a:latin typeface="Consolas" panose="020B0609020204030204" pitchFamily="49" charset="0"/>
              </a:rPr>
              <a:t>term</a:t>
            </a:r>
            <a:r>
              <a:rPr lang="en-US" b="1" dirty="0">
                <a:solidFill>
                  <a:srgbClr val="E88A66"/>
                </a:solidFill>
                <a:latin typeface="Consolas" panose="020B0609020204030204" pitchFamily="49" charset="0"/>
              </a:rPr>
              <a:t>}}}</a:t>
            </a:r>
            <a:r>
              <a:rPr lang="en-US" dirty="0">
                <a:solidFill>
                  <a:schemeClr val="bg1"/>
                </a:solidFill>
                <a:latin typeface="Consolas" panose="020B0609020204030204" pitchFamily="49" charset="0"/>
              </a:rPr>
              <a:t> + </a:t>
            </a:r>
            <a:r>
              <a:rPr lang="en-US" dirty="0">
                <a:solidFill>
                  <a:schemeClr val="accent6">
                    <a:lumMod val="40000"/>
                    <a:lumOff val="60000"/>
                  </a:schemeClr>
                </a:solidFill>
                <a:latin typeface="Consolas" panose="020B0609020204030204" pitchFamily="49" charset="0"/>
              </a:rPr>
              <a:t>1</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r>
              <a:rPr lang="en-US" dirty="0" err="1">
                <a:solidFill>
                  <a:schemeClr val="accent5">
                    <a:lumMod val="40000"/>
                    <a:lumOff val="60000"/>
                  </a:schemeClr>
                </a:solidFill>
                <a:latin typeface="Consolas" panose="020B0609020204030204" pitchFamily="49" charset="0"/>
              </a:rPr>
              <a:t>oldval</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dirty="0">
                <a:solidFill>
                  <a:schemeClr val="bg1"/>
                </a:solidFill>
                <a:latin typeface="Consolas" panose="020B0609020204030204" pitchFamily="49" charset="0"/>
              </a:rPr>
              <a:t>}</a:t>
            </a:r>
          </a:p>
        </p:txBody>
      </p:sp>
      <p:sp>
        <p:nvSpPr>
          <p:cNvPr id="6" name="Content Placeholder 1">
            <a:extLst>
              <a:ext uri="{FF2B5EF4-FFF2-40B4-BE49-F238E27FC236}">
                <a16:creationId xmlns:a16="http://schemas.microsoft.com/office/drawing/2014/main" id="{C1616D7B-E179-4790-85E0-6DE12A3D1E49}"/>
              </a:ext>
            </a:extLst>
          </p:cNvPr>
          <p:cNvSpPr txBox="1">
            <a:spLocks/>
          </p:cNvSpPr>
          <p:nvPr/>
        </p:nvSpPr>
        <p:spPr>
          <a:xfrm>
            <a:off x="838200" y="1327695"/>
            <a:ext cx="10515600" cy="5480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It’s generally not a good idea to unquote code multiple times.</a:t>
            </a:r>
          </a:p>
        </p:txBody>
      </p:sp>
    </p:spTree>
    <p:extLst>
      <p:ext uri="{BB962C8B-B14F-4D97-AF65-F5344CB8AC3E}">
        <p14:creationId xmlns:p14="http://schemas.microsoft.com/office/powerpoint/2010/main" val="22963814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Actually</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three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things</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are</a:t>
            </a:r>
            <a:r>
              <a:rPr lang="sv-SE" dirty="0">
                <a:latin typeface="Tahoma" panose="020B0604030504040204" pitchFamily="34" charset="0"/>
                <a:ea typeface="Tahoma" panose="020B0604030504040204" pitchFamily="34" charset="0"/>
                <a:cs typeface="Tahoma" panose="020B0604030504040204" pitchFamily="34" charset="0"/>
              </a:rPr>
              <a:t> hard</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164754E3-964C-4D3E-948D-B133E390CE80}"/>
              </a:ext>
            </a:extLst>
          </p:cNvPr>
          <p:cNvSpPr>
            <a:spLocks noGrp="1"/>
          </p:cNvSpPr>
          <p:nvPr>
            <p:ph idx="1"/>
          </p:nvPr>
        </p:nvSpPr>
        <p:spPr>
          <a:xfrm>
            <a:off x="838200" y="1825625"/>
            <a:ext cx="10515600" cy="3042466"/>
          </a:xfrm>
        </p:spPr>
        <p:txBody>
          <a:bodyPr/>
          <a:lstStyle/>
          <a:p>
            <a:r>
              <a:rPr lang="en-US" dirty="0">
                <a:latin typeface="Tahoma" panose="020B0604030504040204" pitchFamily="34" charset="0"/>
                <a:ea typeface="Tahoma" panose="020B0604030504040204" pitchFamily="34" charset="0"/>
                <a:cs typeface="Tahoma" panose="020B0604030504040204" pitchFamily="34" charset="0"/>
              </a:rPr>
              <a:t>Remembering to unquote</a:t>
            </a:r>
          </a:p>
          <a:p>
            <a:r>
              <a:rPr lang="en-US" dirty="0">
                <a:latin typeface="Tahoma" panose="020B0604030504040204" pitchFamily="34" charset="0"/>
                <a:ea typeface="Tahoma" panose="020B0604030504040204" pitchFamily="34" charset="0"/>
                <a:cs typeface="Tahoma" panose="020B0604030504040204" pitchFamily="34" charset="0"/>
              </a:rPr>
              <a:t>The Single Evaluation Rule</a:t>
            </a:r>
          </a:p>
          <a:p>
            <a:r>
              <a:rPr lang="en-US" dirty="0">
                <a:latin typeface="Tahoma" panose="020B0604030504040204" pitchFamily="34" charset="0"/>
                <a:ea typeface="Tahoma" panose="020B0604030504040204" pitchFamily="34" charset="0"/>
                <a:cs typeface="Tahoma" panose="020B0604030504040204" pitchFamily="34" charset="0"/>
              </a:rPr>
              <a:t>Dealing with </a:t>
            </a:r>
            <a:r>
              <a:rPr lang="en-US" dirty="0" err="1">
                <a:latin typeface="Tahoma" panose="020B0604030504040204" pitchFamily="34" charset="0"/>
                <a:ea typeface="Tahoma" panose="020B0604030504040204" pitchFamily="34" charset="0"/>
                <a:cs typeface="Tahoma" panose="020B0604030504040204" pitchFamily="34" charset="0"/>
              </a:rPr>
              <a:t>quasis</a:t>
            </a:r>
            <a:r>
              <a:rPr lang="en-US" dirty="0">
                <a:latin typeface="Tahoma" panose="020B0604030504040204" pitchFamily="34" charset="0"/>
                <a:ea typeface="Tahoma" panose="020B0604030504040204" pitchFamily="34" charset="0"/>
                <a:cs typeface="Tahoma" panose="020B0604030504040204" pitchFamily="34" charset="0"/>
              </a:rPr>
              <a:t> at all</a:t>
            </a:r>
          </a:p>
          <a:p>
            <a:pPr marL="0" indent="0">
              <a:buNone/>
            </a:pPr>
            <a:endParaRPr lang="en-US"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dirty="0">
                <a:latin typeface="Tahoma" panose="020B0604030504040204" pitchFamily="34" charset="0"/>
                <a:ea typeface="Tahoma" panose="020B0604030504040204" pitchFamily="34" charset="0"/>
                <a:cs typeface="Tahoma" panose="020B0604030504040204" pitchFamily="34" charset="0"/>
              </a:rPr>
              <a:t>Fortunately, we have a feature that will let us write simple code and that will generate tricky-but-correct code for us…</a:t>
            </a:r>
          </a:p>
        </p:txBody>
      </p:sp>
      <p:sp>
        <p:nvSpPr>
          <p:cNvPr id="6" name="Content Placeholder 1">
            <a:extLst>
              <a:ext uri="{FF2B5EF4-FFF2-40B4-BE49-F238E27FC236}">
                <a16:creationId xmlns:a16="http://schemas.microsoft.com/office/drawing/2014/main" id="{43EDBC36-5161-4B39-8014-6FEFE3D6E26F}"/>
              </a:ext>
            </a:extLst>
          </p:cNvPr>
          <p:cNvSpPr txBox="1">
            <a:spLocks/>
          </p:cNvSpPr>
          <p:nvPr/>
        </p:nvSpPr>
        <p:spPr>
          <a:xfrm>
            <a:off x="838200" y="4877979"/>
            <a:ext cx="10515600" cy="7216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Tahoma" panose="020B0604030504040204" pitchFamily="34" charset="0"/>
                <a:ea typeface="Tahoma" panose="020B0604030504040204" pitchFamily="34" charset="0"/>
                <a:cs typeface="Tahoma" panose="020B0604030504040204" pitchFamily="34" charset="0"/>
              </a:rPr>
              <a:t>…yep, you guessed it.</a:t>
            </a:r>
          </a:p>
        </p:txBody>
      </p:sp>
    </p:spTree>
    <p:extLst>
      <p:ext uri="{BB962C8B-B14F-4D97-AF65-F5344CB8AC3E}">
        <p14:creationId xmlns:p14="http://schemas.microsoft.com/office/powerpoint/2010/main" val="393120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Succinct</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macros</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1">
            <a:extLst>
              <a:ext uri="{FF2B5EF4-FFF2-40B4-BE49-F238E27FC236}">
                <a16:creationId xmlns:a16="http://schemas.microsoft.com/office/drawing/2014/main" id="{B3711713-179D-43B5-9DEF-A3165FF76764}"/>
              </a:ext>
            </a:extLst>
          </p:cNvPr>
          <p:cNvSpPr txBox="1">
            <a:spLocks/>
          </p:cNvSpPr>
          <p:nvPr/>
        </p:nvSpPr>
        <p:spPr>
          <a:xfrm>
            <a:off x="838201" y="1930133"/>
            <a:ext cx="4743993" cy="4351338"/>
          </a:xfrm>
          <a:prstGeom prst="rect">
            <a:avLst/>
          </a:prstGeom>
          <a:solidFill>
            <a:schemeClr val="bg2">
              <a:lumMod val="25000"/>
            </a:schemeClr>
          </a:solidFill>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6">
                    <a:lumMod val="60000"/>
                    <a:lumOff val="40000"/>
                  </a:schemeClr>
                </a:solidFill>
                <a:latin typeface="Consolas" panose="020B0609020204030204" pitchFamily="49" charset="0"/>
              </a:rPr>
              <a:t>@succinct</a:t>
            </a:r>
          </a:p>
          <a:p>
            <a:pPr marL="0" indent="0">
              <a:buFont typeface="Arial" panose="020B0604020202020204" pitchFamily="34" charset="0"/>
              <a:buNone/>
            </a:pPr>
            <a:r>
              <a:rPr lang="en-US" b="1" dirty="0">
                <a:solidFill>
                  <a:schemeClr val="accent1">
                    <a:lumMod val="50000"/>
                    <a:lumOff val="50000"/>
                  </a:schemeClr>
                </a:solidFill>
                <a:latin typeface="Consolas" panose="020B0609020204030204" pitchFamily="49" charset="0"/>
              </a:rPr>
              <a:t>macro</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swap</a:t>
            </a:r>
            <a:r>
              <a:rPr lang="en-US" dirty="0">
                <a:solidFill>
                  <a:schemeClr val="bg1"/>
                </a:solidFill>
                <a:latin typeface="Consolas" panose="020B0609020204030204" pitchFamily="49" charset="0"/>
              </a:rPr>
              <a:t>(</a:t>
            </a:r>
            <a:r>
              <a:rPr lang="en-US" dirty="0">
                <a:solidFill>
                  <a:schemeClr val="accent5">
                    <a:lumMod val="60000"/>
                    <a:lumOff val="40000"/>
                  </a:schemeClr>
                </a:solidFill>
                <a:latin typeface="Consolas" panose="020B0609020204030204" pitchFamily="49" charset="0"/>
              </a:rPr>
              <a:t>x</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y</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b="1" dirty="0">
                <a:solidFill>
                  <a:schemeClr val="accent1">
                    <a:lumMod val="50000"/>
                    <a:lumOff val="50000"/>
                  </a:schemeClr>
                </a:solidFill>
                <a:latin typeface="Consolas" panose="020B0609020204030204" pitchFamily="49" charset="0"/>
              </a:rPr>
              <a:t>  my</a:t>
            </a:r>
            <a:r>
              <a:rPr lang="en-US" dirty="0">
                <a:solidFill>
                  <a:schemeClr val="bg1"/>
                </a:solidFill>
                <a:latin typeface="Consolas" panose="020B0609020204030204" pitchFamily="49" charset="0"/>
              </a:rPr>
              <a:t> </a:t>
            </a:r>
            <a:r>
              <a:rPr lang="en-US" dirty="0">
                <a:solidFill>
                  <a:schemeClr val="accent5">
                    <a:lumMod val="60000"/>
                    <a:lumOff val="40000"/>
                  </a:schemeClr>
                </a:solidFill>
                <a:latin typeface="Consolas" panose="020B0609020204030204" pitchFamily="49" charset="0"/>
              </a:rPr>
              <a:t>t</a:t>
            </a:r>
            <a:r>
              <a:rPr lang="en-US" dirty="0">
                <a:solidFill>
                  <a:schemeClr val="bg1"/>
                </a:solidFill>
                <a:latin typeface="Consolas" panose="020B0609020204030204" pitchFamily="49" charset="0"/>
              </a:rPr>
              <a:t> = </a:t>
            </a:r>
            <a:r>
              <a:rPr lang="en-US" dirty="0">
                <a:solidFill>
                  <a:schemeClr val="accent5">
                    <a:lumMod val="60000"/>
                    <a:lumOff val="40000"/>
                  </a:schemeClr>
                </a:solidFill>
                <a:latin typeface="Consolas" panose="020B0609020204030204" pitchFamily="49" charset="0"/>
              </a:rPr>
              <a:t>x</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accent5">
                    <a:lumMod val="60000"/>
                    <a:lumOff val="40000"/>
                  </a:schemeClr>
                </a:solidFill>
                <a:latin typeface="Consolas" panose="020B0609020204030204" pitchFamily="49" charset="0"/>
              </a:rPr>
              <a:t>  x</a:t>
            </a:r>
            <a:r>
              <a:rPr lang="en-US" dirty="0">
                <a:solidFill>
                  <a:schemeClr val="bg1"/>
                </a:solidFill>
                <a:latin typeface="Consolas" panose="020B0609020204030204" pitchFamily="49" charset="0"/>
              </a:rPr>
              <a:t> = </a:t>
            </a:r>
            <a:r>
              <a:rPr lang="en-US" dirty="0">
                <a:solidFill>
                  <a:schemeClr val="accent5">
                    <a:lumMod val="60000"/>
                    <a:lumOff val="40000"/>
                  </a:schemeClr>
                </a:solidFill>
                <a:latin typeface="Consolas" panose="020B0609020204030204" pitchFamily="49" charset="0"/>
              </a:rPr>
              <a:t>y</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accent5">
                    <a:lumMod val="60000"/>
                    <a:lumOff val="40000"/>
                  </a:schemeClr>
                </a:solidFill>
                <a:latin typeface="Consolas" panose="020B0609020204030204" pitchFamily="49" charset="0"/>
              </a:rPr>
              <a:t>  y</a:t>
            </a:r>
            <a:r>
              <a:rPr lang="en-US" dirty="0">
                <a:solidFill>
                  <a:schemeClr val="bg1"/>
                </a:solidFill>
                <a:latin typeface="Consolas" panose="020B0609020204030204" pitchFamily="49" charset="0"/>
              </a:rPr>
              <a:t> = </a:t>
            </a:r>
            <a:r>
              <a:rPr lang="en-US" dirty="0">
                <a:solidFill>
                  <a:schemeClr val="accent5">
                    <a:lumMod val="60000"/>
                    <a:lumOff val="40000"/>
                  </a:schemeClr>
                </a:solidFill>
                <a:latin typeface="Consolas" panose="020B0609020204030204" pitchFamily="49" charset="0"/>
              </a:rPr>
              <a:t>t</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a:t>
            </a:r>
          </a:p>
        </p:txBody>
      </p:sp>
      <p:sp>
        <p:nvSpPr>
          <p:cNvPr id="5" name="Content Placeholder 1">
            <a:extLst>
              <a:ext uri="{FF2B5EF4-FFF2-40B4-BE49-F238E27FC236}">
                <a16:creationId xmlns:a16="http://schemas.microsoft.com/office/drawing/2014/main" id="{B411E07A-7CE1-43E3-BE64-1C1603238DED}"/>
              </a:ext>
            </a:extLst>
          </p:cNvPr>
          <p:cNvSpPr txBox="1">
            <a:spLocks/>
          </p:cNvSpPr>
          <p:nvPr/>
        </p:nvSpPr>
        <p:spPr>
          <a:xfrm>
            <a:off x="5817326" y="1930133"/>
            <a:ext cx="5536473" cy="4351338"/>
          </a:xfrm>
          <a:prstGeom prst="rect">
            <a:avLst/>
          </a:prstGeom>
          <a:solidFill>
            <a:schemeClr val="bg2">
              <a:lumMod val="25000"/>
            </a:schemeClr>
          </a:solidFill>
          <a:effectLst>
            <a:outerShdw blurRad="50800" dist="38100" dir="2700000" algn="tl" rotWithShape="0">
              <a:prstClr val="black">
                <a:alpha val="40000"/>
              </a:prstClr>
            </a:outerShdw>
          </a:effectLst>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accent6">
                    <a:lumMod val="60000"/>
                    <a:lumOff val="40000"/>
                  </a:schemeClr>
                </a:solidFill>
                <a:latin typeface="Consolas" panose="020B0609020204030204" pitchFamily="49" charset="0"/>
              </a:rPr>
              <a:t>@succinct</a:t>
            </a:r>
          </a:p>
          <a:p>
            <a:pPr marL="0" indent="0">
              <a:buFont typeface="Arial" panose="020B0604020202020204" pitchFamily="34" charset="0"/>
              <a:buNone/>
            </a:pPr>
            <a:r>
              <a:rPr lang="en-US" b="1" dirty="0">
                <a:solidFill>
                  <a:schemeClr val="accent1">
                    <a:lumMod val="50000"/>
                    <a:lumOff val="50000"/>
                  </a:schemeClr>
                </a:solidFill>
                <a:latin typeface="Consolas" panose="020B0609020204030204" pitchFamily="49" charset="0"/>
              </a:rPr>
              <a:t>macro</a:t>
            </a:r>
            <a:r>
              <a:rPr lang="en-US" dirty="0">
                <a:solidFill>
                  <a:schemeClr val="bg1"/>
                </a:solidFill>
                <a:latin typeface="Consolas" panose="020B0609020204030204" pitchFamily="49" charset="0"/>
              </a:rPr>
              <a:t> </a:t>
            </a:r>
            <a:r>
              <a:rPr lang="en-US" dirty="0">
                <a:solidFill>
                  <a:schemeClr val="accent6">
                    <a:lumMod val="60000"/>
                    <a:lumOff val="40000"/>
                  </a:schemeClr>
                </a:solidFill>
                <a:latin typeface="Consolas" panose="020B0609020204030204" pitchFamily="49" charset="0"/>
              </a:rPr>
              <a:t>postfix:&lt;++&gt;</a:t>
            </a:r>
            <a:r>
              <a:rPr lang="en-US" dirty="0">
                <a:solidFill>
                  <a:schemeClr val="bg1"/>
                </a:solidFill>
                <a:latin typeface="Consolas" panose="020B0609020204030204" pitchFamily="49" charset="0"/>
              </a:rPr>
              <a:t>(</a:t>
            </a:r>
            <a:r>
              <a:rPr lang="en-US" dirty="0">
                <a:solidFill>
                  <a:schemeClr val="accent5">
                    <a:lumMod val="40000"/>
                    <a:lumOff val="60000"/>
                  </a:schemeClr>
                </a:solidFill>
                <a:latin typeface="Consolas" panose="020B0609020204030204" pitchFamily="49" charset="0"/>
              </a:rPr>
              <a:t>term</a:t>
            </a:r>
            <a:r>
              <a:rPr lang="en-US" dirty="0">
                <a:solidFill>
                  <a:schemeClr val="bg1"/>
                </a:solidFill>
                <a:latin typeface="Consolas" panose="020B0609020204030204" pitchFamily="49" charset="0"/>
              </a:rPr>
              <a:t>) {</a:t>
            </a:r>
          </a:p>
          <a:p>
            <a:pPr marL="0" indent="0">
              <a:buFont typeface="Arial" panose="020B0604020202020204" pitchFamily="34" charset="0"/>
              <a:buNone/>
            </a:pPr>
            <a:r>
              <a:rPr lang="en-US" b="1" dirty="0">
                <a:solidFill>
                  <a:schemeClr val="accent1">
                    <a:lumMod val="50000"/>
                    <a:lumOff val="50000"/>
                  </a:schemeClr>
                </a:solidFill>
                <a:latin typeface="Consolas" panose="020B0609020204030204" pitchFamily="49" charset="0"/>
              </a:rPr>
              <a:t>  my</a:t>
            </a:r>
            <a:r>
              <a:rPr lang="en-US" dirty="0">
                <a:solidFill>
                  <a:schemeClr val="bg1"/>
                </a:solidFill>
                <a:latin typeface="Consolas" panose="020B0609020204030204" pitchFamily="49" charset="0"/>
              </a:rPr>
              <a:t> </a:t>
            </a:r>
            <a:r>
              <a:rPr lang="en-US" dirty="0" err="1">
                <a:solidFill>
                  <a:schemeClr val="accent5">
                    <a:lumMod val="40000"/>
                    <a:lumOff val="60000"/>
                  </a:schemeClr>
                </a:solidFill>
                <a:latin typeface="Consolas" panose="020B0609020204030204" pitchFamily="49" charset="0"/>
              </a:rPr>
              <a:t>oldval</a:t>
            </a:r>
            <a:r>
              <a:rPr lang="en-US" dirty="0">
                <a:solidFill>
                  <a:schemeClr val="bg1"/>
                </a:solidFill>
                <a:latin typeface="Consolas" panose="020B0609020204030204" pitchFamily="49" charset="0"/>
              </a:rPr>
              <a:t> = </a:t>
            </a:r>
            <a:r>
              <a:rPr lang="en-US" dirty="0">
                <a:solidFill>
                  <a:schemeClr val="accent5">
                    <a:lumMod val="40000"/>
                    <a:lumOff val="60000"/>
                  </a:schemeClr>
                </a:solidFill>
                <a:latin typeface="Consolas" panose="020B0609020204030204" pitchFamily="49" charset="0"/>
              </a:rPr>
              <a:t>term</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accent5">
                    <a:lumMod val="40000"/>
                    <a:lumOff val="60000"/>
                  </a:schemeClr>
                </a:solidFill>
                <a:latin typeface="Consolas" panose="020B0609020204030204" pitchFamily="49" charset="0"/>
              </a:rPr>
              <a:t>  term</a:t>
            </a:r>
            <a:r>
              <a:rPr lang="en-US" b="1" dirty="0">
                <a:solidFill>
                  <a:schemeClr val="bg1"/>
                </a:solidFill>
                <a:latin typeface="Consolas" panose="020B0609020204030204" pitchFamily="49" charset="0"/>
              </a:rPr>
              <a:t> </a:t>
            </a:r>
            <a:r>
              <a:rPr lang="en-US" dirty="0">
                <a:solidFill>
                  <a:schemeClr val="bg1"/>
                </a:solidFill>
                <a:latin typeface="Consolas" panose="020B0609020204030204" pitchFamily="49" charset="0"/>
              </a:rPr>
              <a:t>= </a:t>
            </a:r>
            <a:r>
              <a:rPr lang="en-US" dirty="0">
                <a:solidFill>
                  <a:schemeClr val="accent5">
                    <a:lumMod val="40000"/>
                    <a:lumOff val="60000"/>
                  </a:schemeClr>
                </a:solidFill>
                <a:latin typeface="Consolas" panose="020B0609020204030204" pitchFamily="49" charset="0"/>
              </a:rPr>
              <a:t>term</a:t>
            </a:r>
            <a:r>
              <a:rPr lang="en-US" dirty="0">
                <a:solidFill>
                  <a:schemeClr val="bg1"/>
                </a:solidFill>
                <a:latin typeface="Consolas" panose="020B0609020204030204" pitchFamily="49" charset="0"/>
              </a:rPr>
              <a:t> + </a:t>
            </a:r>
            <a:r>
              <a:rPr lang="en-US" dirty="0">
                <a:solidFill>
                  <a:schemeClr val="accent6">
                    <a:lumMod val="40000"/>
                    <a:lumOff val="60000"/>
                  </a:schemeClr>
                </a:solidFill>
                <a:latin typeface="Consolas" panose="020B0609020204030204" pitchFamily="49" charset="0"/>
              </a:rPr>
              <a:t>1</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accent5">
                    <a:lumMod val="40000"/>
                    <a:lumOff val="60000"/>
                  </a:schemeClr>
                </a:solidFill>
                <a:latin typeface="Consolas" panose="020B0609020204030204" pitchFamily="49" charset="0"/>
              </a:rPr>
              <a:t>  </a:t>
            </a:r>
            <a:r>
              <a:rPr lang="en-US" dirty="0" err="1">
                <a:solidFill>
                  <a:schemeClr val="accent5">
                    <a:lumMod val="40000"/>
                    <a:lumOff val="60000"/>
                  </a:schemeClr>
                </a:solidFill>
                <a:latin typeface="Consolas" panose="020B0609020204030204" pitchFamily="49" charset="0"/>
              </a:rPr>
              <a:t>oldval</a:t>
            </a:r>
            <a:r>
              <a:rPr lang="en-US" dirty="0">
                <a:solidFill>
                  <a:schemeClr val="bg1"/>
                </a:solidFill>
                <a:latin typeface="Consolas" panose="020B0609020204030204" pitchFamily="49" charset="0"/>
              </a:rPr>
              <a:t>;</a:t>
            </a:r>
          </a:p>
          <a:p>
            <a:pPr marL="0" indent="0">
              <a:buFont typeface="Arial" panose="020B0604020202020204" pitchFamily="34" charset="0"/>
              <a:buNone/>
            </a:pPr>
            <a:r>
              <a:rPr lang="en-US" dirty="0">
                <a:solidFill>
                  <a:schemeClr val="bg1"/>
                </a:solidFill>
                <a:latin typeface="Consolas" panose="020B0609020204030204" pitchFamily="49" charset="0"/>
              </a:rPr>
              <a:t>}</a:t>
            </a:r>
          </a:p>
        </p:txBody>
      </p:sp>
      <p:sp>
        <p:nvSpPr>
          <p:cNvPr id="6" name="Content Placeholder 1">
            <a:extLst>
              <a:ext uri="{FF2B5EF4-FFF2-40B4-BE49-F238E27FC236}">
                <a16:creationId xmlns:a16="http://schemas.microsoft.com/office/drawing/2014/main" id="{08A74A52-F6D9-40F5-AF7A-5D609749311E}"/>
              </a:ext>
            </a:extLst>
          </p:cNvPr>
          <p:cNvSpPr txBox="1">
            <a:spLocks/>
          </p:cNvSpPr>
          <p:nvPr/>
        </p:nvSpPr>
        <p:spPr>
          <a:xfrm>
            <a:off x="838200" y="1327695"/>
            <a:ext cx="10515600" cy="5480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Macros without all the hassle</a:t>
            </a:r>
          </a:p>
        </p:txBody>
      </p:sp>
    </p:spTree>
    <p:extLst>
      <p:ext uri="{BB962C8B-B14F-4D97-AF65-F5344CB8AC3E}">
        <p14:creationId xmlns:p14="http://schemas.microsoft.com/office/powerpoint/2010/main" val="2093160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Connector: Elbow 22">
            <a:extLst>
              <a:ext uri="{FF2B5EF4-FFF2-40B4-BE49-F238E27FC236}">
                <a16:creationId xmlns:a16="http://schemas.microsoft.com/office/drawing/2014/main" id="{AF52EF22-C197-451F-9471-78EC253AD139}"/>
              </a:ext>
            </a:extLst>
          </p:cNvPr>
          <p:cNvCxnSpPr>
            <a:cxnSpLocks/>
            <a:stCxn id="14" idx="2"/>
          </p:cNvCxnSpPr>
          <p:nvPr/>
        </p:nvCxnSpPr>
        <p:spPr>
          <a:xfrm rot="16200000" flipH="1">
            <a:off x="6100015" y="2725443"/>
            <a:ext cx="3166292" cy="4471808"/>
          </a:xfrm>
          <a:prstGeom prst="bentConnector2">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051466E6-6E76-4BB3-A46A-582949FD97AF}"/>
              </a:ext>
            </a:extLst>
          </p:cNvPr>
          <p:cNvCxnSpPr>
            <a:cxnSpLocks/>
            <a:stCxn id="13" idx="2"/>
          </p:cNvCxnSpPr>
          <p:nvPr/>
        </p:nvCxnSpPr>
        <p:spPr>
          <a:xfrm rot="16200000" flipH="1">
            <a:off x="6407462" y="3032888"/>
            <a:ext cx="2669901" cy="3360526"/>
          </a:xfrm>
          <a:prstGeom prst="bentConnector2">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783D5E45-BA6C-451B-A0B3-9CDFA64CEB4A}"/>
              </a:ext>
            </a:extLst>
          </p:cNvPr>
          <p:cNvCxnSpPr>
            <a:cxnSpLocks/>
            <a:stCxn id="11" idx="2"/>
          </p:cNvCxnSpPr>
          <p:nvPr/>
        </p:nvCxnSpPr>
        <p:spPr>
          <a:xfrm rot="16200000" flipH="1">
            <a:off x="6717083" y="3338158"/>
            <a:ext cx="2169160" cy="2249245"/>
          </a:xfrm>
          <a:prstGeom prst="bentConnector2">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a:xfrm>
            <a:off x="4586151" y="2035311"/>
            <a:ext cx="3019697" cy="2787378"/>
          </a:xfrm>
        </p:spPr>
        <p:txBody>
          <a:bodyPr/>
          <a:lstStyle/>
          <a:p>
            <a:r>
              <a:rPr lang="sv-SE" dirty="0">
                <a:latin typeface="Consolas" panose="020B0609020204030204" pitchFamily="49" charset="0"/>
                <a:ea typeface="Tahoma" panose="020B0604030504040204" pitchFamily="34" charset="0"/>
                <a:cs typeface="Tahoma" panose="020B0604030504040204" pitchFamily="34" charset="0"/>
              </a:rPr>
              <a:t>  S E N D</a:t>
            </a:r>
            <a:br>
              <a:rPr lang="sv-SE" dirty="0">
                <a:latin typeface="Consolas" panose="020B0609020204030204" pitchFamily="49" charset="0"/>
                <a:ea typeface="Tahoma" panose="020B0604030504040204" pitchFamily="34" charset="0"/>
                <a:cs typeface="Tahoma" panose="020B0604030504040204" pitchFamily="34" charset="0"/>
              </a:rPr>
            </a:br>
            <a:r>
              <a:rPr lang="sv-SE" dirty="0">
                <a:latin typeface="Consolas" panose="020B0609020204030204" pitchFamily="49" charset="0"/>
                <a:ea typeface="Tahoma" panose="020B0604030504040204" pitchFamily="34" charset="0"/>
                <a:cs typeface="Tahoma" panose="020B0604030504040204" pitchFamily="34" charset="0"/>
              </a:rPr>
              <a:t>+ M O R E</a:t>
            </a:r>
            <a:br>
              <a:rPr lang="sv-SE" dirty="0">
                <a:latin typeface="Consolas" panose="020B0609020204030204" pitchFamily="49" charset="0"/>
                <a:ea typeface="Tahoma" panose="020B0604030504040204" pitchFamily="34" charset="0"/>
                <a:cs typeface="Tahoma" panose="020B0604030504040204" pitchFamily="34" charset="0"/>
              </a:rPr>
            </a:br>
            <a:r>
              <a:rPr lang="sv-SE" dirty="0">
                <a:latin typeface="Consolas" panose="020B0609020204030204" pitchFamily="49" charset="0"/>
                <a:ea typeface="Tahoma" panose="020B0604030504040204" pitchFamily="34" charset="0"/>
                <a:cs typeface="Tahoma" panose="020B0604030504040204" pitchFamily="34" charset="0"/>
              </a:rPr>
              <a:t>---------</a:t>
            </a:r>
            <a:br>
              <a:rPr lang="sv-SE" dirty="0">
                <a:latin typeface="Consolas" panose="020B0609020204030204" pitchFamily="49" charset="0"/>
                <a:ea typeface="Tahoma" panose="020B0604030504040204" pitchFamily="34" charset="0"/>
                <a:cs typeface="Tahoma" panose="020B0604030504040204" pitchFamily="34" charset="0"/>
              </a:rPr>
            </a:br>
            <a:r>
              <a:rPr lang="sv-SE" dirty="0">
                <a:latin typeface="Consolas" panose="020B0609020204030204" pitchFamily="49" charset="0"/>
                <a:ea typeface="Tahoma" panose="020B0604030504040204" pitchFamily="34" charset="0"/>
                <a:cs typeface="Tahoma" panose="020B0604030504040204" pitchFamily="34" charset="0"/>
              </a:rPr>
              <a:t>M O N E Y</a:t>
            </a:r>
            <a:endParaRPr lang="LID4096" dirty="0">
              <a:latin typeface="Consolas" panose="020B0609020204030204" pitchFamily="49"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8209789C-EDEF-4AD1-8C3C-C0B36F8DDFF5}"/>
              </a:ext>
            </a:extLst>
          </p:cNvPr>
          <p:cNvSpPr/>
          <p:nvPr/>
        </p:nvSpPr>
        <p:spPr>
          <a:xfrm>
            <a:off x="7077075" y="2247900"/>
            <a:ext cx="429714" cy="523876"/>
          </a:xfrm>
          <a:prstGeom prst="rect">
            <a:avLst/>
          </a:prstGeom>
          <a:noFill/>
          <a:ln w="5715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459341-0028-4CB9-B472-4D48FB60FE5C}"/>
              </a:ext>
            </a:extLst>
          </p:cNvPr>
          <p:cNvSpPr/>
          <p:nvPr/>
        </p:nvSpPr>
        <p:spPr>
          <a:xfrm>
            <a:off x="7077075" y="2854325"/>
            <a:ext cx="429714" cy="523876"/>
          </a:xfrm>
          <a:prstGeom prst="rect">
            <a:avLst/>
          </a:prstGeom>
          <a:noFill/>
          <a:ln w="5715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A34AEAE1-31A8-4116-A341-44F155868B89}"/>
              </a:ext>
            </a:extLst>
          </p:cNvPr>
          <p:cNvSpPr/>
          <p:nvPr/>
        </p:nvSpPr>
        <p:spPr>
          <a:xfrm>
            <a:off x="6462184" y="2247900"/>
            <a:ext cx="429714" cy="523876"/>
          </a:xfrm>
          <a:prstGeom prst="rect">
            <a:avLst/>
          </a:prstGeom>
          <a:noFill/>
          <a:ln w="5715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C54FAD6F-1C9D-4262-8088-24BEB05AA6B1}"/>
              </a:ext>
            </a:extLst>
          </p:cNvPr>
          <p:cNvSpPr/>
          <p:nvPr/>
        </p:nvSpPr>
        <p:spPr>
          <a:xfrm>
            <a:off x="5232400" y="2247900"/>
            <a:ext cx="429714" cy="523876"/>
          </a:xfrm>
          <a:prstGeom prst="rect">
            <a:avLst/>
          </a:prstGeom>
          <a:noFill/>
          <a:ln w="5715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F92CAB8E-CE51-4888-81F9-CD2FBD54F703}"/>
              </a:ext>
            </a:extLst>
          </p:cNvPr>
          <p:cNvSpPr/>
          <p:nvPr/>
        </p:nvSpPr>
        <p:spPr>
          <a:xfrm>
            <a:off x="6463100" y="4054936"/>
            <a:ext cx="429714" cy="523876"/>
          </a:xfrm>
          <a:prstGeom prst="rect">
            <a:avLst/>
          </a:prstGeom>
          <a:noFill/>
          <a:ln w="57150">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9F11AE8D-1390-4F7D-9F96-2ECE0A2F8E82}"/>
              </a:ext>
            </a:extLst>
          </p:cNvPr>
          <p:cNvSpPr/>
          <p:nvPr/>
        </p:nvSpPr>
        <p:spPr>
          <a:xfrm>
            <a:off x="5849124" y="4054936"/>
            <a:ext cx="429714" cy="523876"/>
          </a:xfrm>
          <a:prstGeom prst="rect">
            <a:avLst/>
          </a:prstGeom>
          <a:noFill/>
          <a:ln w="57150">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2E88F77-457E-4589-ABA3-5E7CF526C8D6}"/>
              </a:ext>
            </a:extLst>
          </p:cNvPr>
          <p:cNvSpPr/>
          <p:nvPr/>
        </p:nvSpPr>
        <p:spPr>
          <a:xfrm>
            <a:off x="5847292" y="2247900"/>
            <a:ext cx="429714" cy="523876"/>
          </a:xfrm>
          <a:prstGeom prst="rect">
            <a:avLst/>
          </a:prstGeom>
          <a:noFill/>
          <a:ln w="57150">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09BB239A-3060-49C4-8C68-AE3D4CDEA3FB}"/>
              </a:ext>
            </a:extLst>
          </p:cNvPr>
          <p:cNvSpPr/>
          <p:nvPr/>
        </p:nvSpPr>
        <p:spPr>
          <a:xfrm>
            <a:off x="6462184" y="2854325"/>
            <a:ext cx="429714" cy="523876"/>
          </a:xfrm>
          <a:prstGeom prst="rect">
            <a:avLst/>
          </a:prstGeom>
          <a:noFill/>
          <a:ln w="57150">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1F5DD452-6FA3-42A6-82E2-A509F05D887B}"/>
              </a:ext>
            </a:extLst>
          </p:cNvPr>
          <p:cNvSpPr/>
          <p:nvPr/>
        </p:nvSpPr>
        <p:spPr>
          <a:xfrm>
            <a:off x="7077075" y="4054936"/>
            <a:ext cx="429714" cy="523876"/>
          </a:xfrm>
          <a:prstGeom prst="rect">
            <a:avLst/>
          </a:prstGeom>
          <a:noFill/>
          <a:ln w="57150">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EE1B089-619F-4804-B014-84ECDDE5DADC}"/>
              </a:ext>
            </a:extLst>
          </p:cNvPr>
          <p:cNvSpPr/>
          <p:nvPr/>
        </p:nvSpPr>
        <p:spPr>
          <a:xfrm>
            <a:off x="5847292" y="2854325"/>
            <a:ext cx="429714" cy="523876"/>
          </a:xfrm>
          <a:prstGeom prst="rect">
            <a:avLst/>
          </a:prstGeom>
          <a:noFill/>
          <a:ln w="57150">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44E06A4F-1BB7-4BB9-926E-22771F4547D8}"/>
              </a:ext>
            </a:extLst>
          </p:cNvPr>
          <p:cNvSpPr/>
          <p:nvPr/>
        </p:nvSpPr>
        <p:spPr>
          <a:xfrm>
            <a:off x="5232400" y="2854325"/>
            <a:ext cx="429714" cy="523876"/>
          </a:xfrm>
          <a:prstGeom prst="rect">
            <a:avLst/>
          </a:prstGeom>
          <a:noFill/>
          <a:ln w="57150">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7" name="Connector: Elbow 16">
            <a:extLst>
              <a:ext uri="{FF2B5EF4-FFF2-40B4-BE49-F238E27FC236}">
                <a16:creationId xmlns:a16="http://schemas.microsoft.com/office/drawing/2014/main" id="{00D17DB9-5B01-474F-8D90-3C0DA4CC2EB6}"/>
              </a:ext>
            </a:extLst>
          </p:cNvPr>
          <p:cNvCxnSpPr>
            <a:stCxn id="12" idx="2"/>
          </p:cNvCxnSpPr>
          <p:nvPr/>
        </p:nvCxnSpPr>
        <p:spPr>
          <a:xfrm rot="16200000" flipH="1">
            <a:off x="7624835" y="4245908"/>
            <a:ext cx="472159" cy="1137965"/>
          </a:xfrm>
          <a:prstGeom prst="bentConnector2">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D880BCC-6F81-408F-9D2A-9CFD2E436F3F}"/>
              </a:ext>
            </a:extLst>
          </p:cNvPr>
          <p:cNvSpPr txBox="1"/>
          <p:nvPr/>
        </p:nvSpPr>
        <p:spPr>
          <a:xfrm>
            <a:off x="8615040" y="4866304"/>
            <a:ext cx="1320287" cy="369332"/>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Y = D + E</a:t>
            </a:r>
          </a:p>
        </p:txBody>
      </p:sp>
      <p:sp>
        <p:nvSpPr>
          <p:cNvPr id="29" name="TextBox 28">
            <a:extLst>
              <a:ext uri="{FF2B5EF4-FFF2-40B4-BE49-F238E27FC236}">
                <a16:creationId xmlns:a16="http://schemas.microsoft.com/office/drawing/2014/main" id="{278BA4A0-D238-42B9-9791-22E536A82266}"/>
              </a:ext>
            </a:extLst>
          </p:cNvPr>
          <p:cNvSpPr txBox="1"/>
          <p:nvPr/>
        </p:nvSpPr>
        <p:spPr>
          <a:xfrm>
            <a:off x="6462184" y="1665978"/>
            <a:ext cx="444327" cy="369332"/>
          </a:xfrm>
          <a:prstGeom prst="rect">
            <a:avLst/>
          </a:prstGeom>
          <a:noFill/>
        </p:spPr>
        <p:txBody>
          <a:bodyPr wrap="square" rtlCol="0">
            <a:spAutoFit/>
          </a:bodyPr>
          <a:lstStyle/>
          <a:p>
            <a:r>
              <a:rPr lang="en-US" u="sng" dirty="0">
                <a:latin typeface="Tahoma" panose="020B0604030504040204" pitchFamily="34" charset="0"/>
                <a:ea typeface="Tahoma" panose="020B0604030504040204" pitchFamily="34" charset="0"/>
                <a:cs typeface="Tahoma" panose="020B0604030504040204" pitchFamily="34" charset="0"/>
              </a:rPr>
              <a:t>C₁</a:t>
            </a:r>
          </a:p>
        </p:txBody>
      </p:sp>
      <p:sp>
        <p:nvSpPr>
          <p:cNvPr id="30" name="TextBox 29">
            <a:extLst>
              <a:ext uri="{FF2B5EF4-FFF2-40B4-BE49-F238E27FC236}">
                <a16:creationId xmlns:a16="http://schemas.microsoft.com/office/drawing/2014/main" id="{2D237681-7CAA-4A66-9DE0-D57AC5EC7D6B}"/>
              </a:ext>
            </a:extLst>
          </p:cNvPr>
          <p:cNvSpPr txBox="1"/>
          <p:nvPr/>
        </p:nvSpPr>
        <p:spPr>
          <a:xfrm>
            <a:off x="9611043" y="5863436"/>
            <a:ext cx="1961819" cy="369332"/>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O = N – E – C₂</a:t>
            </a:r>
          </a:p>
        </p:txBody>
      </p:sp>
      <p:sp>
        <p:nvSpPr>
          <p:cNvPr id="31" name="TextBox 30">
            <a:extLst>
              <a:ext uri="{FF2B5EF4-FFF2-40B4-BE49-F238E27FC236}">
                <a16:creationId xmlns:a16="http://schemas.microsoft.com/office/drawing/2014/main" id="{6501D9C7-07AD-4F1E-A22F-C000B02CA823}"/>
              </a:ext>
            </a:extLst>
          </p:cNvPr>
          <p:cNvSpPr txBox="1"/>
          <p:nvPr/>
        </p:nvSpPr>
        <p:spPr>
          <a:xfrm>
            <a:off x="10090075" y="6362002"/>
            <a:ext cx="1961819" cy="369332"/>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M = O – S – C₃</a:t>
            </a:r>
          </a:p>
        </p:txBody>
      </p:sp>
      <p:sp>
        <p:nvSpPr>
          <p:cNvPr id="32" name="TextBox 31">
            <a:extLst>
              <a:ext uri="{FF2B5EF4-FFF2-40B4-BE49-F238E27FC236}">
                <a16:creationId xmlns:a16="http://schemas.microsoft.com/office/drawing/2014/main" id="{C32CC085-BD12-4578-8576-F7BD21D37ED3}"/>
              </a:ext>
            </a:extLst>
          </p:cNvPr>
          <p:cNvSpPr txBox="1"/>
          <p:nvPr/>
        </p:nvSpPr>
        <p:spPr>
          <a:xfrm>
            <a:off x="9109166" y="5364870"/>
            <a:ext cx="1961819" cy="369332"/>
          </a:xfrm>
          <a:prstGeom prst="rect">
            <a:avLst/>
          </a:prstGeom>
          <a:noFill/>
        </p:spPr>
        <p:txBody>
          <a:bodyPr wrap="square" rtlCol="0">
            <a:spAutoFit/>
          </a:bodyPr>
          <a:lstStyle/>
          <a:p>
            <a:r>
              <a:rPr lang="en-US" dirty="0">
                <a:latin typeface="Tahoma" panose="020B0604030504040204" pitchFamily="34" charset="0"/>
                <a:ea typeface="Tahoma" panose="020B0604030504040204" pitchFamily="34" charset="0"/>
                <a:cs typeface="Tahoma" panose="020B0604030504040204" pitchFamily="34" charset="0"/>
              </a:rPr>
              <a:t>R = E – N – C₁</a:t>
            </a:r>
          </a:p>
        </p:txBody>
      </p:sp>
      <p:sp>
        <p:nvSpPr>
          <p:cNvPr id="33" name="TextBox 32">
            <a:extLst>
              <a:ext uri="{FF2B5EF4-FFF2-40B4-BE49-F238E27FC236}">
                <a16:creationId xmlns:a16="http://schemas.microsoft.com/office/drawing/2014/main" id="{C7DFD527-1946-4FE4-B8D1-6CF3A5971B7D}"/>
              </a:ext>
            </a:extLst>
          </p:cNvPr>
          <p:cNvSpPr txBox="1"/>
          <p:nvPr/>
        </p:nvSpPr>
        <p:spPr>
          <a:xfrm>
            <a:off x="5873835" y="1665978"/>
            <a:ext cx="444327" cy="369332"/>
          </a:xfrm>
          <a:prstGeom prst="rect">
            <a:avLst/>
          </a:prstGeom>
          <a:noFill/>
        </p:spPr>
        <p:txBody>
          <a:bodyPr wrap="square" rtlCol="0">
            <a:spAutoFit/>
          </a:bodyPr>
          <a:lstStyle/>
          <a:p>
            <a:r>
              <a:rPr lang="en-US" u="sng" dirty="0">
                <a:latin typeface="Tahoma" panose="020B0604030504040204" pitchFamily="34" charset="0"/>
                <a:ea typeface="Tahoma" panose="020B0604030504040204" pitchFamily="34" charset="0"/>
                <a:cs typeface="Tahoma" panose="020B0604030504040204" pitchFamily="34" charset="0"/>
              </a:rPr>
              <a:t>C</a:t>
            </a:r>
            <a:r>
              <a:rPr lang="en-US" dirty="0">
                <a:latin typeface="Tahoma" panose="020B0604030504040204" pitchFamily="34" charset="0"/>
                <a:ea typeface="Tahoma" panose="020B0604030504040204" pitchFamily="34" charset="0"/>
                <a:cs typeface="Tahoma" panose="020B0604030504040204" pitchFamily="34" charset="0"/>
              </a:rPr>
              <a:t>₂</a:t>
            </a:r>
            <a:endParaRPr lang="en-US" u="sng" dirty="0">
              <a:latin typeface="Tahoma" panose="020B0604030504040204" pitchFamily="34" charset="0"/>
              <a:ea typeface="Tahoma" panose="020B0604030504040204" pitchFamily="34" charset="0"/>
              <a:cs typeface="Tahoma" panose="020B0604030504040204" pitchFamily="34" charset="0"/>
            </a:endParaRPr>
          </a:p>
        </p:txBody>
      </p:sp>
      <p:sp>
        <p:nvSpPr>
          <p:cNvPr id="34" name="TextBox 33">
            <a:extLst>
              <a:ext uri="{FF2B5EF4-FFF2-40B4-BE49-F238E27FC236}">
                <a16:creationId xmlns:a16="http://schemas.microsoft.com/office/drawing/2014/main" id="{A6EC25CA-FD5D-4409-95EC-94A6609AE12A}"/>
              </a:ext>
            </a:extLst>
          </p:cNvPr>
          <p:cNvSpPr txBox="1"/>
          <p:nvPr/>
        </p:nvSpPr>
        <p:spPr>
          <a:xfrm>
            <a:off x="5285486" y="1665978"/>
            <a:ext cx="444327" cy="369332"/>
          </a:xfrm>
          <a:prstGeom prst="rect">
            <a:avLst/>
          </a:prstGeom>
          <a:noFill/>
        </p:spPr>
        <p:txBody>
          <a:bodyPr wrap="square" rtlCol="0">
            <a:spAutoFit/>
          </a:bodyPr>
          <a:lstStyle/>
          <a:p>
            <a:r>
              <a:rPr lang="en-US" u="sng" dirty="0">
                <a:latin typeface="Tahoma" panose="020B0604030504040204" pitchFamily="34" charset="0"/>
                <a:ea typeface="Tahoma" panose="020B0604030504040204" pitchFamily="34" charset="0"/>
                <a:cs typeface="Tahoma" panose="020B0604030504040204" pitchFamily="34" charset="0"/>
              </a:rPr>
              <a:t>C</a:t>
            </a:r>
            <a:r>
              <a:rPr lang="en-US" dirty="0">
                <a:latin typeface="Tahoma" panose="020B0604030504040204" pitchFamily="34" charset="0"/>
                <a:ea typeface="Tahoma" panose="020B0604030504040204" pitchFamily="34" charset="0"/>
                <a:cs typeface="Tahoma" panose="020B0604030504040204" pitchFamily="34" charset="0"/>
              </a:rPr>
              <a:t>₃</a:t>
            </a:r>
            <a:endParaRPr lang="en-US" u="sng"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1100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28" grpId="0"/>
      <p:bldP spid="29" grpId="0"/>
      <p:bldP spid="30" grpId="0"/>
      <p:bldP spid="31" grpId="0"/>
      <p:bldP spid="32" grpId="0"/>
      <p:bldP spid="33" grpId="0"/>
      <p:bldP spid="3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Composition</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Text Placeholder 1">
            <a:extLst>
              <a:ext uri="{FF2B5EF4-FFF2-40B4-BE49-F238E27FC236}">
                <a16:creationId xmlns:a16="http://schemas.microsoft.com/office/drawing/2014/main" id="{27A0901D-E083-441F-9BBE-953E378BFEFE}"/>
              </a:ext>
            </a:extLst>
          </p:cNvPr>
          <p:cNvSpPr>
            <a:spLocks noGrp="1"/>
          </p:cNvSpPr>
          <p:nvPr>
            <p:ph type="body" idx="1"/>
          </p:nvPr>
        </p:nvSpPr>
        <p:spPr/>
        <p:txBody>
          <a:bodyPr/>
          <a:lstStyle/>
          <a:p>
            <a:r>
              <a:rPr lang="en-US" dirty="0"/>
              <a:t>what the talk is </a:t>
            </a:r>
            <a:r>
              <a:rPr lang="en-US" i="1" dirty="0"/>
              <a:t>really </a:t>
            </a:r>
            <a:r>
              <a:rPr lang="en-US" dirty="0" err="1"/>
              <a:t>really</a:t>
            </a:r>
            <a:r>
              <a:rPr lang="en-US" dirty="0"/>
              <a:t> about</a:t>
            </a:r>
          </a:p>
        </p:txBody>
      </p:sp>
    </p:spTree>
    <p:extLst>
      <p:ext uri="{BB962C8B-B14F-4D97-AF65-F5344CB8AC3E}">
        <p14:creationId xmlns:p14="http://schemas.microsoft.com/office/powerpoint/2010/main" val="28971841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Macros</a:t>
            </a:r>
            <a:r>
              <a:rPr lang="sv-SE" dirty="0">
                <a:latin typeface="Tahoma" panose="020B0604030504040204" pitchFamily="34" charset="0"/>
                <a:ea typeface="Tahoma" panose="020B0604030504040204" pitchFamily="34" charset="0"/>
                <a:cs typeface="Tahoma" panose="020B0604030504040204" pitchFamily="34" charset="0"/>
              </a:rPr>
              <a:t> and </a:t>
            </a:r>
            <a:r>
              <a:rPr lang="sv-SE" dirty="0" err="1">
                <a:latin typeface="Tahoma" panose="020B0604030504040204" pitchFamily="34" charset="0"/>
                <a:ea typeface="Tahoma" panose="020B0604030504040204" pitchFamily="34" charset="0"/>
                <a:cs typeface="Tahoma" panose="020B0604030504040204" pitchFamily="34" charset="0"/>
              </a:rPr>
              <a:t>composition</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FAD7CE21-8457-4817-9DA4-92E8511DB787}"/>
              </a:ext>
            </a:extLst>
          </p:cNvPr>
          <p:cNvSpPr>
            <a:spLocks noGrp="1"/>
          </p:cNvSpPr>
          <p:nvPr>
            <p:ph idx="1"/>
          </p:nvPr>
        </p:nvSpPr>
        <p:spPr/>
        <p:txBody>
          <a:bodyPr/>
          <a:lstStyle/>
          <a:p>
            <a:pPr marL="0" indent="0">
              <a:buNone/>
            </a:pPr>
            <a:r>
              <a:rPr lang="en-US" dirty="0"/>
              <a:t>One of the things to strive for with language features is that they </a:t>
            </a:r>
            <a:r>
              <a:rPr lang="en-US" i="1" dirty="0"/>
              <a:t>compose</a:t>
            </a:r>
            <a:r>
              <a:rPr lang="en-US" dirty="0"/>
              <a:t> well with other parts of the language.</a:t>
            </a:r>
          </a:p>
          <a:p>
            <a:pPr marL="0" indent="0">
              <a:buNone/>
            </a:pPr>
            <a:endParaRPr lang="en-US" dirty="0"/>
          </a:p>
          <a:p>
            <a:pPr marL="0" indent="0">
              <a:buNone/>
            </a:pPr>
            <a:r>
              <a:rPr lang="en-US" dirty="0"/>
              <a:t>Macros are new language features. So they should compose.</a:t>
            </a:r>
          </a:p>
          <a:p>
            <a:pPr marL="0" indent="0">
              <a:buNone/>
            </a:pPr>
            <a:endParaRPr lang="en-US" dirty="0"/>
          </a:p>
          <a:p>
            <a:pPr marL="0" indent="0">
              <a:buNone/>
            </a:pPr>
            <a:r>
              <a:rPr lang="en-US" dirty="0"/>
              <a:t>Composition is the true goal of a programmer.</a:t>
            </a:r>
          </a:p>
        </p:txBody>
      </p:sp>
    </p:spTree>
    <p:extLst>
      <p:ext uri="{BB962C8B-B14F-4D97-AF65-F5344CB8AC3E}">
        <p14:creationId xmlns:p14="http://schemas.microsoft.com/office/powerpoint/2010/main" val="22533080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BF2678-E33E-4793-8DF6-FD501D2E058D}"/>
              </a:ext>
            </a:extLst>
          </p:cNvPr>
          <p:cNvPicPr>
            <a:picLocks noChangeAspect="1"/>
          </p:cNvPicPr>
          <p:nvPr/>
        </p:nvPicPr>
        <p:blipFill>
          <a:blip r:embed="rId2"/>
          <a:stretch>
            <a:fillRect/>
          </a:stretch>
        </p:blipFill>
        <p:spPr>
          <a:xfrm>
            <a:off x="1524000" y="0"/>
            <a:ext cx="9144000" cy="6858000"/>
          </a:xfrm>
          <a:prstGeom prst="rect">
            <a:avLst/>
          </a:prstGeom>
        </p:spPr>
      </p:pic>
      <p:sp>
        <p:nvSpPr>
          <p:cNvPr id="7" name="TextBox 6">
            <a:extLst>
              <a:ext uri="{FF2B5EF4-FFF2-40B4-BE49-F238E27FC236}">
                <a16:creationId xmlns:a16="http://schemas.microsoft.com/office/drawing/2014/main" id="{85B67368-9B14-4D40-85D3-2CCB481217B0}"/>
              </a:ext>
            </a:extLst>
          </p:cNvPr>
          <p:cNvSpPr txBox="1"/>
          <p:nvPr/>
        </p:nvSpPr>
        <p:spPr>
          <a:xfrm>
            <a:off x="1899921" y="4853807"/>
            <a:ext cx="8392158" cy="1107996"/>
          </a:xfrm>
          <a:prstGeom prst="rect">
            <a:avLst/>
          </a:prstGeom>
          <a:noFill/>
        </p:spPr>
        <p:txBody>
          <a:bodyPr wrap="square" rtlCol="0">
            <a:spAutoFit/>
          </a:bodyPr>
          <a:lstStyle/>
          <a:p>
            <a:pPr algn="ctr"/>
            <a:r>
              <a:rPr lang="en-US" sz="6600" dirty="0">
                <a:ln w="38100">
                  <a:solidFill>
                    <a:schemeClr val="tx1"/>
                  </a:solidFill>
                </a:ln>
                <a:solidFill>
                  <a:schemeClr val="bg1"/>
                </a:solidFill>
                <a:latin typeface="Impact" panose="020B0806030902050204" pitchFamily="34" charset="0"/>
              </a:rPr>
              <a:t>YOU’RE A COMPOSER</a:t>
            </a:r>
          </a:p>
        </p:txBody>
      </p:sp>
    </p:spTree>
    <p:extLst>
      <p:ext uri="{BB962C8B-B14F-4D97-AF65-F5344CB8AC3E}">
        <p14:creationId xmlns:p14="http://schemas.microsoft.com/office/powerpoint/2010/main" val="42810648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2D89B93-5D01-4488-9650-01BAB8CE955F}"/>
              </a:ext>
            </a:extLst>
          </p:cNvPr>
          <p:cNvSpPr/>
          <p:nvPr/>
        </p:nvSpPr>
        <p:spPr>
          <a:xfrm>
            <a:off x="1018903" y="818606"/>
            <a:ext cx="10154194" cy="52164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A9B8464-2679-4640-BEF8-D3BBC48E884B}"/>
              </a:ext>
            </a:extLst>
          </p:cNvPr>
          <p:cNvSpPr txBox="1"/>
          <p:nvPr/>
        </p:nvSpPr>
        <p:spPr>
          <a:xfrm>
            <a:off x="3888377" y="2464527"/>
            <a:ext cx="4415245" cy="830997"/>
          </a:xfrm>
          <a:prstGeom prst="rect">
            <a:avLst/>
          </a:prstGeom>
          <a:noFill/>
        </p:spPr>
        <p:txBody>
          <a:bodyPr wrap="square" rtlCol="0">
            <a:spAutoFit/>
          </a:bodyPr>
          <a:lstStyle/>
          <a:p>
            <a:r>
              <a:rPr lang="en-US" sz="4800" dirty="0">
                <a:latin typeface="Forte" panose="03060902040502070203" pitchFamily="66" charset="0"/>
              </a:rPr>
              <a:t>J. A. Perl Hacker</a:t>
            </a:r>
          </a:p>
        </p:txBody>
      </p:sp>
      <p:sp>
        <p:nvSpPr>
          <p:cNvPr id="7" name="TextBox 6">
            <a:extLst>
              <a:ext uri="{FF2B5EF4-FFF2-40B4-BE49-F238E27FC236}">
                <a16:creationId xmlns:a16="http://schemas.microsoft.com/office/drawing/2014/main" id="{2EFBD20A-55BD-447D-BF83-BE83A2E057F7}"/>
              </a:ext>
            </a:extLst>
          </p:cNvPr>
          <p:cNvSpPr txBox="1"/>
          <p:nvPr/>
        </p:nvSpPr>
        <p:spPr>
          <a:xfrm>
            <a:off x="3979817" y="3884023"/>
            <a:ext cx="4171406" cy="646331"/>
          </a:xfrm>
          <a:prstGeom prst="rect">
            <a:avLst/>
          </a:prstGeom>
          <a:noFill/>
        </p:spPr>
        <p:txBody>
          <a:bodyPr wrap="square" rtlCol="0">
            <a:spAutoFit/>
          </a:bodyPr>
          <a:lstStyle/>
          <a:p>
            <a:pPr algn="ctr"/>
            <a:r>
              <a:rPr lang="en-US" dirty="0">
                <a:latin typeface="Consolas" panose="020B0609020204030204" pitchFamily="49" charset="0"/>
              </a:rPr>
              <a:t>Composer of Cybernetic Masterworks</a:t>
            </a:r>
          </a:p>
        </p:txBody>
      </p:sp>
      <p:sp>
        <p:nvSpPr>
          <p:cNvPr id="8" name="TextBox 7">
            <a:extLst>
              <a:ext uri="{FF2B5EF4-FFF2-40B4-BE49-F238E27FC236}">
                <a16:creationId xmlns:a16="http://schemas.microsoft.com/office/drawing/2014/main" id="{8EC445BF-FB31-4001-9156-3C9B9A86CCAB}"/>
              </a:ext>
            </a:extLst>
          </p:cNvPr>
          <p:cNvSpPr txBox="1"/>
          <p:nvPr/>
        </p:nvSpPr>
        <p:spPr>
          <a:xfrm>
            <a:off x="3243261" y="328658"/>
            <a:ext cx="5705475" cy="369332"/>
          </a:xfrm>
          <a:prstGeom prst="rect">
            <a:avLst/>
          </a:prstGeom>
          <a:noFill/>
        </p:spPr>
        <p:txBody>
          <a:bodyPr wrap="square" rtlCol="0">
            <a:spAutoFit/>
          </a:bodyPr>
          <a:lstStyle/>
          <a:p>
            <a:pPr algn="ctr"/>
            <a:r>
              <a:rPr lang="en-US" dirty="0">
                <a:latin typeface="Tahoma" panose="020B0604030504040204" pitchFamily="34" charset="0"/>
                <a:ea typeface="Tahoma" panose="020B0604030504040204" pitchFamily="34" charset="0"/>
                <a:cs typeface="Tahoma" panose="020B0604030504040204" pitchFamily="34" charset="0"/>
              </a:rPr>
              <a:t>this could be your next business card!</a:t>
            </a:r>
          </a:p>
        </p:txBody>
      </p:sp>
    </p:spTree>
    <p:extLst>
      <p:ext uri="{BB962C8B-B14F-4D97-AF65-F5344CB8AC3E}">
        <p14:creationId xmlns:p14="http://schemas.microsoft.com/office/powerpoint/2010/main" val="2403048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Examples</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safe</a:t>
            </a:r>
            <a:r>
              <a:rPr lang="sv-SE" dirty="0">
                <a:latin typeface="Tahoma" panose="020B0604030504040204" pitchFamily="34" charset="0"/>
                <a:ea typeface="Tahoma" panose="020B0604030504040204" pitchFamily="34" charset="0"/>
                <a:cs typeface="Tahoma" panose="020B0604030504040204" pitchFamily="34" charset="0"/>
              </a:rPr>
              <a:t> navigation</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1">
            <a:extLst>
              <a:ext uri="{FF2B5EF4-FFF2-40B4-BE49-F238E27FC236}">
                <a16:creationId xmlns:a16="http://schemas.microsoft.com/office/drawing/2014/main" id="{B95F8C7D-8863-4D0E-8359-D7F74FEDCCBB}"/>
              </a:ext>
            </a:extLst>
          </p:cNvPr>
          <p:cNvSpPr txBox="1">
            <a:spLocks/>
          </p:cNvSpPr>
          <p:nvPr/>
        </p:nvSpPr>
        <p:spPr>
          <a:xfrm>
            <a:off x="873037" y="1825625"/>
            <a:ext cx="4743993" cy="4351338"/>
          </a:xfrm>
          <a:prstGeom prst="rect">
            <a:avLst/>
          </a:prstGeom>
          <a:solidFill>
            <a:schemeClr val="bg2">
              <a:lumMod val="25000"/>
            </a:schemeClr>
          </a:solidFill>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solidFill>
                  <a:schemeClr val="accent5">
                    <a:lumMod val="60000"/>
                    <a:lumOff val="40000"/>
                  </a:schemeClr>
                </a:solidFill>
                <a:latin typeface="Consolas" panose="020B0609020204030204" pitchFamily="49" charset="0"/>
              </a:rPr>
              <a:t>foo</a:t>
            </a:r>
            <a:r>
              <a:rPr lang="en-US" dirty="0" err="1">
                <a:solidFill>
                  <a:schemeClr val="bg1"/>
                </a:solidFill>
                <a:latin typeface="Consolas" panose="020B0609020204030204" pitchFamily="49" charset="0"/>
              </a:rPr>
              <a:t>?.</a:t>
            </a:r>
            <a:r>
              <a:rPr lang="en-US" dirty="0" err="1">
                <a:solidFill>
                  <a:schemeClr val="accent5">
                    <a:lumMod val="60000"/>
                    <a:lumOff val="40000"/>
                  </a:schemeClr>
                </a:solidFill>
                <a:latin typeface="Consolas" panose="020B0609020204030204" pitchFamily="49" charset="0"/>
              </a:rPr>
              <a:t>bar</a:t>
            </a:r>
            <a:r>
              <a:rPr lang="en-US" dirty="0">
                <a:solidFill>
                  <a:schemeClr val="bg1"/>
                </a:solidFill>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0</a:t>
            </a:r>
            <a:r>
              <a:rPr lang="en-US" dirty="0">
                <a:solidFill>
                  <a:schemeClr val="bg1"/>
                </a:solidFill>
                <a:latin typeface="Consolas" panose="020B0609020204030204" pitchFamily="49" charset="0"/>
              </a:rPr>
              <a:t>]?.</a:t>
            </a:r>
            <a:r>
              <a:rPr lang="en-US" dirty="0" err="1">
                <a:solidFill>
                  <a:schemeClr val="accent5">
                    <a:lumMod val="60000"/>
                    <a:lumOff val="40000"/>
                  </a:schemeClr>
                </a:solidFill>
                <a:latin typeface="Consolas" panose="020B0609020204030204" pitchFamily="49" charset="0"/>
              </a:rPr>
              <a:t>baz</a:t>
            </a:r>
            <a:r>
              <a:rPr lang="en-US" dirty="0">
                <a:solidFill>
                  <a:schemeClr val="bg1"/>
                </a:solidFill>
                <a:latin typeface="Consolas" panose="020B0609020204030204" pitchFamily="49" charset="0"/>
              </a:rPr>
              <a:t>;</a:t>
            </a:r>
          </a:p>
        </p:txBody>
      </p:sp>
    </p:spTree>
    <p:extLst>
      <p:ext uri="{BB962C8B-B14F-4D97-AF65-F5344CB8AC3E}">
        <p14:creationId xmlns:p14="http://schemas.microsoft.com/office/powerpoint/2010/main" val="29377264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Examples</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exists</a:t>
            </a:r>
            <a:r>
              <a:rPr lang="sv-SE" dirty="0">
                <a:latin typeface="Tahoma" panose="020B0604030504040204" pitchFamily="34" charset="0"/>
                <a:ea typeface="Tahoma" panose="020B0604030504040204" pitchFamily="34" charset="0"/>
                <a:cs typeface="Tahoma" panose="020B0604030504040204" pitchFamily="34" charset="0"/>
              </a:rPr>
              <a:t> and </a:t>
            </a:r>
            <a:r>
              <a:rPr lang="sv-SE" dirty="0" err="1">
                <a:latin typeface="Tahoma" panose="020B0604030504040204" pitchFamily="34" charset="0"/>
                <a:ea typeface="Tahoma" panose="020B0604030504040204" pitchFamily="34" charset="0"/>
                <a:cs typeface="Tahoma" panose="020B0604030504040204" pitchFamily="34" charset="0"/>
              </a:rPr>
              <a:t>delete</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1">
            <a:extLst>
              <a:ext uri="{FF2B5EF4-FFF2-40B4-BE49-F238E27FC236}">
                <a16:creationId xmlns:a16="http://schemas.microsoft.com/office/drawing/2014/main" id="{B762860F-F776-4DC0-B9F7-FD42E211117C}"/>
              </a:ext>
            </a:extLst>
          </p:cNvPr>
          <p:cNvSpPr txBox="1">
            <a:spLocks/>
          </p:cNvSpPr>
          <p:nvPr/>
        </p:nvSpPr>
        <p:spPr>
          <a:xfrm>
            <a:off x="838201" y="1825625"/>
            <a:ext cx="10515599" cy="4351338"/>
          </a:xfrm>
          <a:prstGeom prst="rect">
            <a:avLst/>
          </a:prstGeom>
          <a:solidFill>
            <a:schemeClr val="bg2">
              <a:lumMod val="25000"/>
            </a:schemeClr>
          </a:solidFill>
          <a:effectLst>
            <a:outerShdw blurRad="50800" dist="38100" dir="2700000" algn="tl" rotWithShape="0">
              <a:prstClr val="black">
                <a:alpha val="40000"/>
              </a:prstClr>
            </a:outerShd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1">
                    <a:lumMod val="50000"/>
                    <a:lumOff val="50000"/>
                  </a:schemeClr>
                </a:solidFill>
                <a:latin typeface="Consolas" panose="020B0609020204030204" pitchFamily="49" charset="0"/>
              </a:rPr>
              <a:t>exists</a:t>
            </a:r>
            <a:r>
              <a:rPr lang="en-US" dirty="0">
                <a:solidFill>
                  <a:schemeClr val="bg1"/>
                </a:solidFill>
                <a:latin typeface="Consolas" panose="020B0609020204030204" pitchFamily="49" charset="0"/>
              </a:rPr>
              <a:t> </a:t>
            </a:r>
            <a:r>
              <a:rPr lang="en-US" dirty="0" err="1">
                <a:solidFill>
                  <a:schemeClr val="accent5">
                    <a:lumMod val="60000"/>
                    <a:lumOff val="40000"/>
                  </a:schemeClr>
                </a:solidFill>
                <a:latin typeface="Consolas" panose="020B0609020204030204" pitchFamily="49" charset="0"/>
              </a:rPr>
              <a:t>foo</a:t>
            </a:r>
            <a:r>
              <a:rPr lang="en-US" dirty="0" err="1">
                <a:solidFill>
                  <a:schemeClr val="bg1"/>
                </a:solidFill>
                <a:latin typeface="Consolas" panose="020B0609020204030204" pitchFamily="49" charset="0"/>
              </a:rPr>
              <a:t>.</a:t>
            </a:r>
            <a:r>
              <a:rPr lang="en-US" dirty="0" err="1">
                <a:solidFill>
                  <a:schemeClr val="accent5">
                    <a:lumMod val="60000"/>
                    <a:lumOff val="40000"/>
                  </a:schemeClr>
                </a:solidFill>
                <a:latin typeface="Consolas" panose="020B0609020204030204" pitchFamily="49" charset="0"/>
              </a:rPr>
              <a:t>bar</a:t>
            </a:r>
            <a:r>
              <a:rPr lang="en-US" dirty="0">
                <a:solidFill>
                  <a:schemeClr val="bg1"/>
                </a:solidFill>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0</a:t>
            </a:r>
            <a:r>
              <a:rPr lang="en-US" dirty="0">
                <a:solidFill>
                  <a:schemeClr val="bg1"/>
                </a:solidFill>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a:t>
            </a:r>
            <a:r>
              <a:rPr lang="en-US" dirty="0" err="1">
                <a:solidFill>
                  <a:schemeClr val="accent6">
                    <a:lumMod val="40000"/>
                    <a:lumOff val="60000"/>
                  </a:schemeClr>
                </a:solidFill>
                <a:latin typeface="Consolas" panose="020B0609020204030204" pitchFamily="49" charset="0"/>
              </a:rPr>
              <a:t>baz</a:t>
            </a:r>
            <a:r>
              <a:rPr lang="en-US" dirty="0">
                <a:solidFill>
                  <a:schemeClr val="accent6">
                    <a:lumMod val="40000"/>
                    <a:lumOff val="60000"/>
                  </a:schemeClr>
                </a:solidFill>
                <a:latin typeface="Consolas" panose="020B0609020204030204" pitchFamily="49" charset="0"/>
              </a:rPr>
              <a:t>"</a:t>
            </a:r>
            <a:r>
              <a:rPr lang="en-US" dirty="0">
                <a:solidFill>
                  <a:schemeClr val="bg1"/>
                </a:solidFill>
                <a:latin typeface="Consolas" panose="020B0609020204030204" pitchFamily="49" charset="0"/>
              </a:rPr>
              <a:t>];</a:t>
            </a:r>
          </a:p>
          <a:p>
            <a:pPr marL="0" indent="0">
              <a:buNone/>
            </a:pPr>
            <a:r>
              <a:rPr lang="en-US" b="1" dirty="0">
                <a:solidFill>
                  <a:schemeClr val="accent1">
                    <a:lumMod val="50000"/>
                    <a:lumOff val="50000"/>
                  </a:schemeClr>
                </a:solidFill>
                <a:latin typeface="Consolas" panose="020B0609020204030204" pitchFamily="49" charset="0"/>
              </a:rPr>
              <a:t>delete</a:t>
            </a:r>
            <a:r>
              <a:rPr lang="en-US" dirty="0">
                <a:solidFill>
                  <a:schemeClr val="bg1"/>
                </a:solidFill>
                <a:latin typeface="Consolas" panose="020B0609020204030204" pitchFamily="49" charset="0"/>
              </a:rPr>
              <a:t> </a:t>
            </a:r>
            <a:r>
              <a:rPr lang="en-US" dirty="0" err="1">
                <a:solidFill>
                  <a:schemeClr val="accent5">
                    <a:lumMod val="60000"/>
                    <a:lumOff val="40000"/>
                  </a:schemeClr>
                </a:solidFill>
                <a:latin typeface="Consolas" panose="020B0609020204030204" pitchFamily="49" charset="0"/>
              </a:rPr>
              <a:t>foo</a:t>
            </a:r>
            <a:r>
              <a:rPr lang="en-US" dirty="0" err="1">
                <a:solidFill>
                  <a:schemeClr val="bg1"/>
                </a:solidFill>
                <a:latin typeface="Consolas" panose="020B0609020204030204" pitchFamily="49" charset="0"/>
              </a:rPr>
              <a:t>.</a:t>
            </a:r>
            <a:r>
              <a:rPr lang="en-US" dirty="0" err="1">
                <a:solidFill>
                  <a:schemeClr val="accent5">
                    <a:lumMod val="60000"/>
                    <a:lumOff val="40000"/>
                  </a:schemeClr>
                </a:solidFill>
                <a:latin typeface="Consolas" panose="020B0609020204030204" pitchFamily="49" charset="0"/>
              </a:rPr>
              <a:t>bar</a:t>
            </a:r>
            <a:r>
              <a:rPr lang="en-US" dirty="0">
                <a:solidFill>
                  <a:schemeClr val="bg1"/>
                </a:solidFill>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0</a:t>
            </a:r>
            <a:r>
              <a:rPr lang="en-US" dirty="0">
                <a:solidFill>
                  <a:schemeClr val="bg1"/>
                </a:solidFill>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a:t>
            </a:r>
            <a:r>
              <a:rPr lang="en-US" dirty="0" err="1">
                <a:solidFill>
                  <a:schemeClr val="accent6">
                    <a:lumMod val="40000"/>
                    <a:lumOff val="60000"/>
                  </a:schemeClr>
                </a:solidFill>
                <a:latin typeface="Consolas" panose="020B0609020204030204" pitchFamily="49" charset="0"/>
              </a:rPr>
              <a:t>baz</a:t>
            </a:r>
            <a:r>
              <a:rPr lang="en-US" dirty="0">
                <a:solidFill>
                  <a:schemeClr val="accent6">
                    <a:lumMod val="40000"/>
                    <a:lumOff val="60000"/>
                  </a:schemeClr>
                </a:solidFill>
                <a:latin typeface="Consolas" panose="020B0609020204030204" pitchFamily="49" charset="0"/>
              </a:rPr>
              <a:t>"</a:t>
            </a:r>
            <a:r>
              <a:rPr lang="en-US" dirty="0">
                <a:solidFill>
                  <a:schemeClr val="bg1"/>
                </a:solidFill>
                <a:latin typeface="Consolas" panose="020B0609020204030204" pitchFamily="49" charset="0"/>
              </a:rPr>
              <a:t>];</a:t>
            </a:r>
          </a:p>
          <a:p>
            <a:pPr marL="0" indent="0">
              <a:buNone/>
            </a:pPr>
            <a:endParaRPr lang="en-US" dirty="0">
              <a:solidFill>
                <a:schemeClr val="bg1"/>
              </a:solidFill>
              <a:latin typeface="Consolas" panose="020B0609020204030204" pitchFamily="49" charset="0"/>
            </a:endParaRPr>
          </a:p>
          <a:p>
            <a:pPr marL="0" indent="0">
              <a:buNone/>
            </a:pPr>
            <a:r>
              <a:rPr lang="en-US" b="1" dirty="0">
                <a:solidFill>
                  <a:schemeClr val="accent1">
                    <a:lumMod val="50000"/>
                    <a:lumOff val="50000"/>
                  </a:schemeClr>
                </a:solidFill>
                <a:latin typeface="Consolas" panose="020B0609020204030204" pitchFamily="49" charset="0"/>
              </a:rPr>
              <a:t>exists</a:t>
            </a:r>
            <a:r>
              <a:rPr lang="en-US" dirty="0">
                <a:solidFill>
                  <a:schemeClr val="bg1"/>
                </a:solidFill>
                <a:latin typeface="Consolas" panose="020B0609020204030204" pitchFamily="49" charset="0"/>
              </a:rPr>
              <a:t> </a:t>
            </a:r>
            <a:r>
              <a:rPr lang="en-US" dirty="0" err="1">
                <a:solidFill>
                  <a:schemeClr val="accent5">
                    <a:lumMod val="60000"/>
                    <a:lumOff val="40000"/>
                  </a:schemeClr>
                </a:solidFill>
                <a:latin typeface="Consolas" panose="020B0609020204030204" pitchFamily="49" charset="0"/>
              </a:rPr>
              <a:t>foo</a:t>
            </a:r>
            <a:r>
              <a:rPr lang="en-US" dirty="0" err="1">
                <a:solidFill>
                  <a:schemeClr val="bg1"/>
                </a:solidFill>
                <a:latin typeface="Consolas" panose="020B0609020204030204" pitchFamily="49" charset="0"/>
              </a:rPr>
              <a:t>?.</a:t>
            </a:r>
            <a:r>
              <a:rPr lang="en-US" dirty="0" err="1">
                <a:solidFill>
                  <a:schemeClr val="accent5">
                    <a:lumMod val="60000"/>
                    <a:lumOff val="40000"/>
                  </a:schemeClr>
                </a:solidFill>
                <a:latin typeface="Consolas" panose="020B0609020204030204" pitchFamily="49" charset="0"/>
              </a:rPr>
              <a:t>bar</a:t>
            </a:r>
            <a:r>
              <a:rPr lang="en-US" dirty="0">
                <a:solidFill>
                  <a:schemeClr val="bg1"/>
                </a:solidFill>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0</a:t>
            </a:r>
            <a:r>
              <a:rPr lang="en-US" dirty="0">
                <a:solidFill>
                  <a:schemeClr val="bg1"/>
                </a:solidFill>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a:t>
            </a:r>
            <a:r>
              <a:rPr lang="en-US" dirty="0" err="1">
                <a:solidFill>
                  <a:schemeClr val="accent6">
                    <a:lumMod val="40000"/>
                    <a:lumOff val="60000"/>
                  </a:schemeClr>
                </a:solidFill>
                <a:latin typeface="Consolas" panose="020B0609020204030204" pitchFamily="49" charset="0"/>
              </a:rPr>
              <a:t>baz</a:t>
            </a:r>
            <a:r>
              <a:rPr lang="en-US" dirty="0">
                <a:solidFill>
                  <a:schemeClr val="accent6">
                    <a:lumMod val="40000"/>
                    <a:lumOff val="60000"/>
                  </a:schemeClr>
                </a:solidFill>
                <a:latin typeface="Consolas" panose="020B0609020204030204" pitchFamily="49" charset="0"/>
              </a:rPr>
              <a:t>"</a:t>
            </a:r>
            <a:r>
              <a:rPr lang="en-US" dirty="0">
                <a:solidFill>
                  <a:schemeClr val="bg1"/>
                </a:solidFill>
                <a:latin typeface="Consolas" panose="020B0609020204030204" pitchFamily="49" charset="0"/>
              </a:rPr>
              <a:t>];</a:t>
            </a:r>
          </a:p>
          <a:p>
            <a:pPr marL="0" indent="0">
              <a:buNone/>
            </a:pPr>
            <a:r>
              <a:rPr lang="en-US" b="1" dirty="0">
                <a:solidFill>
                  <a:schemeClr val="accent1">
                    <a:lumMod val="50000"/>
                    <a:lumOff val="50000"/>
                  </a:schemeClr>
                </a:solidFill>
                <a:latin typeface="Consolas" panose="020B0609020204030204" pitchFamily="49" charset="0"/>
              </a:rPr>
              <a:t>delete</a:t>
            </a:r>
            <a:r>
              <a:rPr lang="en-US" dirty="0">
                <a:solidFill>
                  <a:schemeClr val="bg1"/>
                </a:solidFill>
                <a:latin typeface="Consolas" panose="020B0609020204030204" pitchFamily="49" charset="0"/>
              </a:rPr>
              <a:t> </a:t>
            </a:r>
            <a:r>
              <a:rPr lang="en-US" dirty="0" err="1">
                <a:solidFill>
                  <a:schemeClr val="accent5">
                    <a:lumMod val="60000"/>
                    <a:lumOff val="40000"/>
                  </a:schemeClr>
                </a:solidFill>
                <a:latin typeface="Consolas" panose="020B0609020204030204" pitchFamily="49" charset="0"/>
              </a:rPr>
              <a:t>foo</a:t>
            </a:r>
            <a:r>
              <a:rPr lang="en-US" dirty="0" err="1">
                <a:solidFill>
                  <a:schemeClr val="bg1"/>
                </a:solidFill>
                <a:latin typeface="Consolas" panose="020B0609020204030204" pitchFamily="49" charset="0"/>
              </a:rPr>
              <a:t>?.</a:t>
            </a:r>
            <a:r>
              <a:rPr lang="en-US" dirty="0" err="1">
                <a:solidFill>
                  <a:schemeClr val="accent5">
                    <a:lumMod val="60000"/>
                    <a:lumOff val="40000"/>
                  </a:schemeClr>
                </a:solidFill>
                <a:latin typeface="Consolas" panose="020B0609020204030204" pitchFamily="49" charset="0"/>
              </a:rPr>
              <a:t>bar</a:t>
            </a:r>
            <a:r>
              <a:rPr lang="en-US" dirty="0">
                <a:solidFill>
                  <a:schemeClr val="bg1"/>
                </a:solidFill>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0</a:t>
            </a:r>
            <a:r>
              <a:rPr lang="en-US" dirty="0">
                <a:solidFill>
                  <a:schemeClr val="bg1"/>
                </a:solidFill>
                <a:latin typeface="Consolas" panose="020B0609020204030204" pitchFamily="49" charset="0"/>
              </a:rPr>
              <a:t>]?[</a:t>
            </a:r>
            <a:r>
              <a:rPr lang="en-US" dirty="0">
                <a:solidFill>
                  <a:schemeClr val="accent6">
                    <a:lumMod val="40000"/>
                    <a:lumOff val="60000"/>
                  </a:schemeClr>
                </a:solidFill>
                <a:latin typeface="Consolas" panose="020B0609020204030204" pitchFamily="49" charset="0"/>
              </a:rPr>
              <a:t>"</a:t>
            </a:r>
            <a:r>
              <a:rPr lang="en-US" dirty="0" err="1">
                <a:solidFill>
                  <a:schemeClr val="accent6">
                    <a:lumMod val="40000"/>
                    <a:lumOff val="60000"/>
                  </a:schemeClr>
                </a:solidFill>
                <a:latin typeface="Consolas" panose="020B0609020204030204" pitchFamily="49" charset="0"/>
              </a:rPr>
              <a:t>baz</a:t>
            </a:r>
            <a:r>
              <a:rPr lang="en-US" dirty="0">
                <a:solidFill>
                  <a:schemeClr val="accent6">
                    <a:lumMod val="40000"/>
                    <a:lumOff val="60000"/>
                  </a:schemeClr>
                </a:solidFill>
                <a:latin typeface="Consolas" panose="020B0609020204030204" pitchFamily="49" charset="0"/>
              </a:rPr>
              <a:t>"</a:t>
            </a:r>
            <a:r>
              <a:rPr lang="en-US" dirty="0">
                <a:solidFill>
                  <a:schemeClr val="bg1"/>
                </a:solidFill>
                <a:latin typeface="Consolas" panose="020B0609020204030204" pitchFamily="49" charset="0"/>
              </a:rPr>
              <a:t>];</a:t>
            </a:r>
          </a:p>
          <a:p>
            <a:pPr marL="0" indent="0">
              <a:buNone/>
            </a:pPr>
            <a:endParaRPr lang="en-US" dirty="0">
              <a:solidFill>
                <a:schemeClr val="bg1"/>
              </a:solidFill>
              <a:latin typeface="Consolas" panose="020B0609020204030204" pitchFamily="49" charset="0"/>
            </a:endParaRPr>
          </a:p>
          <a:p>
            <a:pPr marL="0" indent="0">
              <a:buNone/>
            </a:pPr>
            <a:endParaRPr 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40963599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Unintended</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consequences</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Text Placeholder 1">
            <a:extLst>
              <a:ext uri="{FF2B5EF4-FFF2-40B4-BE49-F238E27FC236}">
                <a16:creationId xmlns:a16="http://schemas.microsoft.com/office/drawing/2014/main" id="{F60EAC50-668C-4B9F-8538-8D62985F4B1F}"/>
              </a:ext>
            </a:extLst>
          </p:cNvPr>
          <p:cNvSpPr>
            <a:spLocks noGrp="1"/>
          </p:cNvSpPr>
          <p:nvPr>
            <p:ph type="body" idx="1"/>
          </p:nvPr>
        </p:nvSpPr>
        <p:spPr/>
        <p:txBody>
          <a:bodyPr/>
          <a:lstStyle/>
          <a:p>
            <a:r>
              <a:rPr lang="en-US" dirty="0"/>
              <a:t>uh oh</a:t>
            </a:r>
          </a:p>
        </p:txBody>
      </p:sp>
    </p:spTree>
    <p:extLst>
      <p:ext uri="{BB962C8B-B14F-4D97-AF65-F5344CB8AC3E}">
        <p14:creationId xmlns:p14="http://schemas.microsoft.com/office/powerpoint/2010/main" val="27949118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0FC607-D95A-4904-BA3A-F886209474BC}"/>
              </a:ext>
            </a:extLst>
          </p:cNvPr>
          <p:cNvPicPr>
            <a:picLocks noChangeAspect="1"/>
          </p:cNvPicPr>
          <p:nvPr/>
        </p:nvPicPr>
        <p:blipFill>
          <a:blip r:embed="rId2"/>
          <a:stretch>
            <a:fillRect/>
          </a:stretch>
        </p:blipFill>
        <p:spPr>
          <a:xfrm>
            <a:off x="3874443" y="3452949"/>
            <a:ext cx="1011936" cy="2048256"/>
          </a:xfrm>
          <a:prstGeom prst="rect">
            <a:avLst/>
          </a:prstGeom>
        </p:spPr>
      </p:pic>
      <p:pic>
        <p:nvPicPr>
          <p:cNvPr id="6" name="Picture 5">
            <a:extLst>
              <a:ext uri="{FF2B5EF4-FFF2-40B4-BE49-F238E27FC236}">
                <a16:creationId xmlns:a16="http://schemas.microsoft.com/office/drawing/2014/main" id="{2709A072-783C-43B5-A559-CE3483E71F3A}"/>
              </a:ext>
            </a:extLst>
          </p:cNvPr>
          <p:cNvPicPr>
            <a:picLocks noChangeAspect="1"/>
          </p:cNvPicPr>
          <p:nvPr/>
        </p:nvPicPr>
        <p:blipFill>
          <a:blip r:embed="rId3"/>
          <a:stretch>
            <a:fillRect/>
          </a:stretch>
        </p:blipFill>
        <p:spPr>
          <a:xfrm>
            <a:off x="9265486" y="3465141"/>
            <a:ext cx="1246632" cy="2036064"/>
          </a:xfrm>
          <a:prstGeom prst="rect">
            <a:avLst/>
          </a:prstGeom>
        </p:spPr>
      </p:pic>
      <p:sp>
        <p:nvSpPr>
          <p:cNvPr id="7" name="Speech Bubble: Oval 6">
            <a:extLst>
              <a:ext uri="{FF2B5EF4-FFF2-40B4-BE49-F238E27FC236}">
                <a16:creationId xmlns:a16="http://schemas.microsoft.com/office/drawing/2014/main" id="{2A0EB229-575F-4ADF-94CF-279067565304}"/>
              </a:ext>
            </a:extLst>
          </p:cNvPr>
          <p:cNvSpPr/>
          <p:nvPr/>
        </p:nvSpPr>
        <p:spPr>
          <a:xfrm flipH="1">
            <a:off x="896983" y="515258"/>
            <a:ext cx="4206240" cy="2739072"/>
          </a:xfrm>
          <a:prstGeom prst="wedgeEllipseCallou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Tahoma" panose="020B0604030504040204" pitchFamily="34" charset="0"/>
                <a:ea typeface="Tahoma" panose="020B0604030504040204" pitchFamily="34" charset="0"/>
                <a:cs typeface="Tahoma" panose="020B0604030504040204" pitchFamily="34" charset="0"/>
              </a:rPr>
              <a:t>You can’t do that!</a:t>
            </a:r>
          </a:p>
        </p:txBody>
      </p:sp>
      <p:sp>
        <p:nvSpPr>
          <p:cNvPr id="8" name="Speech Bubble: Oval 7">
            <a:extLst>
              <a:ext uri="{FF2B5EF4-FFF2-40B4-BE49-F238E27FC236}">
                <a16:creationId xmlns:a16="http://schemas.microsoft.com/office/drawing/2014/main" id="{FCBF3BA6-7E58-47F0-B87C-11FD756B0D96}"/>
              </a:ext>
            </a:extLst>
          </p:cNvPr>
          <p:cNvSpPr/>
          <p:nvPr/>
        </p:nvSpPr>
        <p:spPr>
          <a:xfrm flipH="1">
            <a:off x="6305878" y="432526"/>
            <a:ext cx="4206240" cy="2739072"/>
          </a:xfrm>
          <a:prstGeom prst="wedgeEllipseCallout">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latin typeface="Tahoma" panose="020B0604030504040204" pitchFamily="34" charset="0"/>
                <a:ea typeface="Tahoma" panose="020B0604030504040204" pitchFamily="34" charset="0"/>
                <a:cs typeface="Tahoma" panose="020B0604030504040204" pitchFamily="34" charset="0"/>
              </a:rPr>
              <a:t>Oh </a:t>
            </a:r>
            <a:r>
              <a:rPr lang="en-US" sz="3200" i="1" dirty="0">
                <a:latin typeface="Tahoma" panose="020B0604030504040204" pitchFamily="34" charset="0"/>
                <a:ea typeface="Tahoma" panose="020B0604030504040204" pitchFamily="34" charset="0"/>
                <a:cs typeface="Tahoma" panose="020B0604030504040204" pitchFamily="34" charset="0"/>
              </a:rPr>
              <a:t>yeah?</a:t>
            </a:r>
          </a:p>
          <a:p>
            <a:pPr algn="ctr"/>
            <a:r>
              <a:rPr lang="en-US" sz="3200" dirty="0">
                <a:latin typeface="Tahoma" panose="020B0604030504040204" pitchFamily="34" charset="0"/>
                <a:ea typeface="Tahoma" panose="020B0604030504040204" pitchFamily="34" charset="0"/>
                <a:cs typeface="Tahoma" panose="020B0604030504040204" pitchFamily="34" charset="0"/>
              </a:rPr>
              <a:t>Hold my beer…</a:t>
            </a:r>
          </a:p>
        </p:txBody>
      </p:sp>
    </p:spTree>
    <p:extLst>
      <p:ext uri="{BB962C8B-B14F-4D97-AF65-F5344CB8AC3E}">
        <p14:creationId xmlns:p14="http://schemas.microsoft.com/office/powerpoint/2010/main" val="14962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err="1">
                <a:latin typeface="Tahoma" panose="020B0604030504040204" pitchFamily="34" charset="0"/>
                <a:ea typeface="Tahoma" panose="020B0604030504040204" pitchFamily="34" charset="0"/>
                <a:cs typeface="Tahoma" panose="020B0604030504040204" pitchFamily="34" charset="0"/>
              </a:rPr>
              <a:t>Returning</a:t>
            </a:r>
            <a:r>
              <a:rPr lang="sv-SE" dirty="0">
                <a:latin typeface="Tahoma" panose="020B0604030504040204" pitchFamily="34" charset="0"/>
                <a:ea typeface="Tahoma" panose="020B0604030504040204" pitchFamily="34" charset="0"/>
                <a:cs typeface="Tahoma" panose="020B0604030504040204" pitchFamily="34" charset="0"/>
              </a:rPr>
              <a:t> from the default </a:t>
            </a:r>
            <a:r>
              <a:rPr lang="sv-SE" dirty="0" err="1">
                <a:latin typeface="Tahoma" panose="020B0604030504040204" pitchFamily="34" charset="0"/>
                <a:ea typeface="Tahoma" panose="020B0604030504040204" pitchFamily="34" charset="0"/>
                <a:cs typeface="Tahoma" panose="020B0604030504040204" pitchFamily="34" charset="0"/>
              </a:rPr>
              <a:t>of</a:t>
            </a:r>
            <a:r>
              <a:rPr lang="sv-SE" dirty="0">
                <a:latin typeface="Tahoma" panose="020B0604030504040204" pitchFamily="34" charset="0"/>
                <a:ea typeface="Tahoma" panose="020B0604030504040204" pitchFamily="34" charset="0"/>
                <a:cs typeface="Tahoma" panose="020B0604030504040204" pitchFamily="34" charset="0"/>
              </a:rPr>
              <a:t> a parameter</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1">
            <a:extLst>
              <a:ext uri="{FF2B5EF4-FFF2-40B4-BE49-F238E27FC236}">
                <a16:creationId xmlns:a16="http://schemas.microsoft.com/office/drawing/2014/main" id="{F59A4487-7DCA-4DFF-B0C0-5D8B9D20C630}"/>
              </a:ext>
            </a:extLst>
          </p:cNvPr>
          <p:cNvSpPr txBox="1">
            <a:spLocks/>
          </p:cNvSpPr>
          <p:nvPr/>
        </p:nvSpPr>
        <p:spPr>
          <a:xfrm>
            <a:off x="838201" y="1825625"/>
            <a:ext cx="10515599" cy="4351338"/>
          </a:xfrm>
          <a:prstGeom prst="rect">
            <a:avLst/>
          </a:prstGeom>
          <a:solidFill>
            <a:schemeClr val="bg2">
              <a:lumMod val="25000"/>
            </a:schemeClr>
          </a:solidFill>
          <a:effectLst>
            <a:outerShdw blurRad="50800" dist="38100" dir="2700000" algn="tl" rotWithShape="0">
              <a:prstClr val="black">
                <a:alpha val="40000"/>
              </a:prstClr>
            </a:outerShdw>
          </a:effectLst>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Consolas" panose="020B0609020204030204" pitchFamily="49" charset="0"/>
              </a:rPr>
              <a:t>sub </a:t>
            </a:r>
            <a:r>
              <a:rPr lang="en-US" dirty="0" err="1">
                <a:solidFill>
                  <a:schemeClr val="bg1"/>
                </a:solidFill>
                <a:latin typeface="Consolas" panose="020B0609020204030204" pitchFamily="49" charset="0"/>
              </a:rPr>
              <a:t>getset</a:t>
            </a:r>
            <a:r>
              <a:rPr lang="en-US" dirty="0">
                <a:solidFill>
                  <a:schemeClr val="bg1"/>
                </a:solidFill>
                <a:latin typeface="Consolas" panose="020B0609020204030204" pitchFamily="49" charset="0"/>
              </a:rPr>
              <a:t>($obj, $value = return $obj-&gt;{value}) {</a:t>
            </a:r>
          </a:p>
          <a:p>
            <a:pPr marL="0" indent="0">
              <a:buNone/>
            </a:pPr>
            <a:r>
              <a:rPr lang="en-US" dirty="0">
                <a:solidFill>
                  <a:schemeClr val="bg1"/>
                </a:solidFill>
                <a:latin typeface="Consolas" panose="020B0609020204030204" pitchFamily="49" charset="0"/>
              </a:rPr>
              <a:t>  $obj-&gt;{value} = $value;</a:t>
            </a:r>
          </a:p>
          <a:p>
            <a:pPr marL="0" indent="0">
              <a:buNone/>
            </a:pPr>
            <a:r>
              <a:rPr lang="en-US" dirty="0">
                <a:solidFill>
                  <a:schemeClr val="bg1"/>
                </a:solidFill>
                <a:latin typeface="Consolas" panose="020B0609020204030204" pitchFamily="49" charset="0"/>
              </a:rPr>
              <a:t>}</a:t>
            </a:r>
          </a:p>
          <a:p>
            <a:pPr marL="0" indent="0">
              <a:buNone/>
            </a:pPr>
            <a:endParaRPr lang="en-US" dirty="0">
              <a:solidFill>
                <a:schemeClr val="bg1"/>
              </a:solidFill>
              <a:latin typeface="Consolas" panose="020B0609020204030204" pitchFamily="49" charset="0"/>
            </a:endParaRPr>
          </a:p>
          <a:p>
            <a:pPr marL="0" indent="0">
              <a:buNone/>
            </a:pP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desugars</a:t>
            </a:r>
            <a:r>
              <a:rPr lang="en-US" dirty="0">
                <a:solidFill>
                  <a:schemeClr val="bg1"/>
                </a:solidFill>
                <a:latin typeface="Consolas" panose="020B0609020204030204" pitchFamily="49" charset="0"/>
              </a:rPr>
              <a:t> to…</a:t>
            </a:r>
          </a:p>
          <a:p>
            <a:pPr marL="0" indent="0">
              <a:buNone/>
            </a:pPr>
            <a:endParaRPr lang="en-US" dirty="0">
              <a:solidFill>
                <a:schemeClr val="bg1"/>
              </a:solidFill>
              <a:latin typeface="Consolas" panose="020B0609020204030204" pitchFamily="49" charset="0"/>
            </a:endParaRPr>
          </a:p>
          <a:p>
            <a:pPr marL="0" indent="0">
              <a:buNone/>
            </a:pPr>
            <a:r>
              <a:rPr lang="en-US" dirty="0">
                <a:solidFill>
                  <a:schemeClr val="bg1"/>
                </a:solidFill>
                <a:latin typeface="Consolas" panose="020B0609020204030204" pitchFamily="49" charset="0"/>
              </a:rPr>
              <a:t>sub </a:t>
            </a:r>
            <a:r>
              <a:rPr lang="en-US" dirty="0" err="1">
                <a:solidFill>
                  <a:schemeClr val="bg1"/>
                </a:solidFill>
                <a:latin typeface="Consolas" panose="020B0609020204030204" pitchFamily="49" charset="0"/>
              </a:rPr>
              <a:t>getset</a:t>
            </a:r>
            <a:r>
              <a:rPr lang="en-US" dirty="0">
                <a:solidFill>
                  <a:schemeClr val="bg1"/>
                </a:solidFill>
                <a:latin typeface="Consolas" panose="020B0609020204030204" pitchFamily="49" charset="0"/>
              </a:rPr>
              <a:t>($obj, $value?) {</a:t>
            </a:r>
          </a:p>
          <a:p>
            <a:pPr marL="0" indent="0">
              <a:buNone/>
            </a:pPr>
            <a:r>
              <a:rPr lang="en-US" dirty="0">
                <a:solidFill>
                  <a:schemeClr val="bg1"/>
                </a:solidFill>
                <a:latin typeface="Consolas" panose="020B0609020204030204" pitchFamily="49" charset="0"/>
              </a:rPr>
              <a:t>  $value //= return $obj-&gt;{value};</a:t>
            </a:r>
          </a:p>
          <a:p>
            <a:pPr marL="0" indent="0">
              <a:buNone/>
            </a:pPr>
            <a:r>
              <a:rPr lang="en-US" dirty="0">
                <a:solidFill>
                  <a:schemeClr val="bg1"/>
                </a:solidFill>
                <a:latin typeface="Consolas" panose="020B0609020204030204" pitchFamily="49" charset="0"/>
              </a:rPr>
              <a:t>  $obj-&gt;{value} = $value;</a:t>
            </a:r>
          </a:p>
          <a:p>
            <a:pPr marL="0" indent="0">
              <a:buNone/>
            </a:pPr>
            <a:r>
              <a:rPr lang="en-US" dirty="0">
                <a:solidFill>
                  <a:schemeClr val="bg1"/>
                </a:solidFill>
                <a:latin typeface="Consolas" panose="020B0609020204030204" pitchFamily="49" charset="0"/>
              </a:rPr>
              <a:t>}</a:t>
            </a:r>
          </a:p>
          <a:p>
            <a:pPr marL="0" indent="0">
              <a:buNone/>
            </a:pPr>
            <a:endParaRPr 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37025805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Hard-</a:t>
            </a:r>
            <a:r>
              <a:rPr lang="sv-SE" dirty="0" err="1">
                <a:latin typeface="Tahoma" panose="020B0604030504040204" pitchFamily="34" charset="0"/>
                <a:ea typeface="Tahoma" panose="020B0604030504040204" pitchFamily="34" charset="0"/>
                <a:cs typeface="Tahoma" panose="020B0604030504040204" pitchFamily="34" charset="0"/>
              </a:rPr>
              <a:t>won</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insight</a:t>
            </a:r>
            <a:r>
              <a:rPr lang="sv-SE" dirty="0">
                <a:latin typeface="Tahoma" panose="020B0604030504040204" pitchFamily="34" charset="0"/>
                <a:ea typeface="Tahoma" panose="020B0604030504040204" pitchFamily="34" charset="0"/>
                <a:cs typeface="Tahoma" panose="020B0604030504040204" pitchFamily="34" charset="0"/>
              </a:rPr>
              <a:t> #3</a:t>
            </a:r>
            <a:endParaRPr lang="LID4096"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55598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a:xfrm>
            <a:off x="4586151" y="2035311"/>
            <a:ext cx="3019697" cy="2787378"/>
          </a:xfrm>
        </p:spPr>
        <p:txBody>
          <a:bodyPr/>
          <a:lstStyle/>
          <a:p>
            <a:r>
              <a:rPr lang="sv-SE" dirty="0">
                <a:latin typeface="Consolas" panose="020B0609020204030204" pitchFamily="49" charset="0"/>
                <a:ea typeface="Tahoma" panose="020B0604030504040204" pitchFamily="34" charset="0"/>
                <a:cs typeface="Tahoma" panose="020B0604030504040204" pitchFamily="34" charset="0"/>
              </a:rPr>
              <a:t>  S E N D</a:t>
            </a:r>
            <a:br>
              <a:rPr lang="sv-SE" dirty="0">
                <a:latin typeface="Consolas" panose="020B0609020204030204" pitchFamily="49" charset="0"/>
                <a:ea typeface="Tahoma" panose="020B0604030504040204" pitchFamily="34" charset="0"/>
                <a:cs typeface="Tahoma" panose="020B0604030504040204" pitchFamily="34" charset="0"/>
              </a:rPr>
            </a:br>
            <a:r>
              <a:rPr lang="sv-SE" dirty="0">
                <a:latin typeface="Consolas" panose="020B0609020204030204" pitchFamily="49" charset="0"/>
                <a:ea typeface="Tahoma" panose="020B0604030504040204" pitchFamily="34" charset="0"/>
                <a:cs typeface="Tahoma" panose="020B0604030504040204" pitchFamily="34" charset="0"/>
              </a:rPr>
              <a:t>+ M O R E</a:t>
            </a:r>
            <a:br>
              <a:rPr lang="sv-SE" dirty="0">
                <a:latin typeface="Consolas" panose="020B0609020204030204" pitchFamily="49" charset="0"/>
                <a:ea typeface="Tahoma" panose="020B0604030504040204" pitchFamily="34" charset="0"/>
                <a:cs typeface="Tahoma" panose="020B0604030504040204" pitchFamily="34" charset="0"/>
              </a:rPr>
            </a:br>
            <a:r>
              <a:rPr lang="sv-SE" dirty="0">
                <a:latin typeface="Consolas" panose="020B0609020204030204" pitchFamily="49" charset="0"/>
                <a:ea typeface="Tahoma" panose="020B0604030504040204" pitchFamily="34" charset="0"/>
                <a:cs typeface="Tahoma" panose="020B0604030504040204" pitchFamily="34" charset="0"/>
              </a:rPr>
              <a:t>---------</a:t>
            </a:r>
            <a:br>
              <a:rPr lang="sv-SE" dirty="0">
                <a:latin typeface="Consolas" panose="020B0609020204030204" pitchFamily="49" charset="0"/>
                <a:ea typeface="Tahoma" panose="020B0604030504040204" pitchFamily="34" charset="0"/>
                <a:cs typeface="Tahoma" panose="020B0604030504040204" pitchFamily="34" charset="0"/>
              </a:rPr>
            </a:br>
            <a:r>
              <a:rPr lang="sv-SE" dirty="0">
                <a:latin typeface="Consolas" panose="020B0609020204030204" pitchFamily="49" charset="0"/>
                <a:ea typeface="Tahoma" panose="020B0604030504040204" pitchFamily="34" charset="0"/>
                <a:cs typeface="Tahoma" panose="020B0604030504040204" pitchFamily="34" charset="0"/>
              </a:rPr>
              <a:t>M O N E Y</a:t>
            </a:r>
            <a:endParaRPr lang="LID4096" dirty="0">
              <a:latin typeface="Consolas" panose="020B0609020204030204" pitchFamily="49" charset="0"/>
              <a:ea typeface="Tahoma" panose="020B0604030504040204" pitchFamily="34" charset="0"/>
              <a:cs typeface="Tahoma" panose="020B0604030504040204" pitchFamily="34" charset="0"/>
            </a:endParaRPr>
          </a:p>
        </p:txBody>
      </p:sp>
      <p:sp>
        <p:nvSpPr>
          <p:cNvPr id="2" name="Rectangle 1">
            <a:extLst>
              <a:ext uri="{FF2B5EF4-FFF2-40B4-BE49-F238E27FC236}">
                <a16:creationId xmlns:a16="http://schemas.microsoft.com/office/drawing/2014/main" id="{8209789C-EDEF-4AD1-8C3C-C0B36F8DDFF5}"/>
              </a:ext>
            </a:extLst>
          </p:cNvPr>
          <p:cNvSpPr/>
          <p:nvPr/>
        </p:nvSpPr>
        <p:spPr>
          <a:xfrm>
            <a:off x="7077075" y="2247900"/>
            <a:ext cx="429714" cy="523876"/>
          </a:xfrm>
          <a:prstGeom prst="rect">
            <a:avLst/>
          </a:prstGeom>
          <a:noFill/>
          <a:ln w="5715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21459341-0028-4CB9-B472-4D48FB60FE5C}"/>
              </a:ext>
            </a:extLst>
          </p:cNvPr>
          <p:cNvSpPr/>
          <p:nvPr/>
        </p:nvSpPr>
        <p:spPr>
          <a:xfrm>
            <a:off x="7077075" y="2854325"/>
            <a:ext cx="429714" cy="523876"/>
          </a:xfrm>
          <a:prstGeom prst="rect">
            <a:avLst/>
          </a:prstGeom>
          <a:noFill/>
          <a:ln w="5715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A34AEAE1-31A8-4116-A341-44F155868B89}"/>
              </a:ext>
            </a:extLst>
          </p:cNvPr>
          <p:cNvSpPr/>
          <p:nvPr/>
        </p:nvSpPr>
        <p:spPr>
          <a:xfrm>
            <a:off x="6462184" y="2247900"/>
            <a:ext cx="429714" cy="523876"/>
          </a:xfrm>
          <a:prstGeom prst="rect">
            <a:avLst/>
          </a:prstGeom>
          <a:noFill/>
          <a:ln w="5715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C54FAD6F-1C9D-4262-8088-24BEB05AA6B1}"/>
              </a:ext>
            </a:extLst>
          </p:cNvPr>
          <p:cNvSpPr/>
          <p:nvPr/>
        </p:nvSpPr>
        <p:spPr>
          <a:xfrm>
            <a:off x="5232400" y="2247900"/>
            <a:ext cx="429714" cy="523876"/>
          </a:xfrm>
          <a:prstGeom prst="rect">
            <a:avLst/>
          </a:prstGeom>
          <a:noFill/>
          <a:ln w="5715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F92CAB8E-CE51-4888-81F9-CD2FBD54F703}"/>
              </a:ext>
            </a:extLst>
          </p:cNvPr>
          <p:cNvSpPr/>
          <p:nvPr/>
        </p:nvSpPr>
        <p:spPr>
          <a:xfrm>
            <a:off x="6463100" y="4054936"/>
            <a:ext cx="429714" cy="523876"/>
          </a:xfrm>
          <a:prstGeom prst="rect">
            <a:avLst/>
          </a:prstGeom>
          <a:noFill/>
          <a:ln w="57150">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9F11AE8D-1390-4F7D-9F96-2ECE0A2F8E82}"/>
              </a:ext>
            </a:extLst>
          </p:cNvPr>
          <p:cNvSpPr/>
          <p:nvPr/>
        </p:nvSpPr>
        <p:spPr>
          <a:xfrm>
            <a:off x="5849124" y="4054936"/>
            <a:ext cx="429714" cy="523876"/>
          </a:xfrm>
          <a:prstGeom prst="rect">
            <a:avLst/>
          </a:prstGeom>
          <a:noFill/>
          <a:ln w="57150">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B2E88F77-457E-4589-ABA3-5E7CF526C8D6}"/>
              </a:ext>
            </a:extLst>
          </p:cNvPr>
          <p:cNvSpPr/>
          <p:nvPr/>
        </p:nvSpPr>
        <p:spPr>
          <a:xfrm>
            <a:off x="5847292" y="2247900"/>
            <a:ext cx="429714" cy="523876"/>
          </a:xfrm>
          <a:prstGeom prst="rect">
            <a:avLst/>
          </a:prstGeom>
          <a:noFill/>
          <a:ln w="57150">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09BB239A-3060-49C4-8C68-AE3D4CDEA3FB}"/>
              </a:ext>
            </a:extLst>
          </p:cNvPr>
          <p:cNvSpPr/>
          <p:nvPr/>
        </p:nvSpPr>
        <p:spPr>
          <a:xfrm>
            <a:off x="6462184" y="2854325"/>
            <a:ext cx="429714" cy="523876"/>
          </a:xfrm>
          <a:prstGeom prst="rect">
            <a:avLst/>
          </a:prstGeom>
          <a:noFill/>
          <a:ln w="57150">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1F5DD452-6FA3-42A6-82E2-A509F05D887B}"/>
              </a:ext>
            </a:extLst>
          </p:cNvPr>
          <p:cNvSpPr/>
          <p:nvPr/>
        </p:nvSpPr>
        <p:spPr>
          <a:xfrm>
            <a:off x="7077075" y="4054936"/>
            <a:ext cx="429714" cy="523876"/>
          </a:xfrm>
          <a:prstGeom prst="rect">
            <a:avLst/>
          </a:prstGeom>
          <a:noFill/>
          <a:ln w="57150">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EE1B089-619F-4804-B014-84ECDDE5DADC}"/>
              </a:ext>
            </a:extLst>
          </p:cNvPr>
          <p:cNvSpPr/>
          <p:nvPr/>
        </p:nvSpPr>
        <p:spPr>
          <a:xfrm>
            <a:off x="5847292" y="2854325"/>
            <a:ext cx="429714" cy="523876"/>
          </a:xfrm>
          <a:prstGeom prst="rect">
            <a:avLst/>
          </a:prstGeom>
          <a:noFill/>
          <a:ln w="57150">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44E06A4F-1BB7-4BB9-926E-22771F4547D8}"/>
              </a:ext>
            </a:extLst>
          </p:cNvPr>
          <p:cNvSpPr/>
          <p:nvPr/>
        </p:nvSpPr>
        <p:spPr>
          <a:xfrm>
            <a:off x="5232400" y="2854325"/>
            <a:ext cx="429714" cy="523876"/>
          </a:xfrm>
          <a:prstGeom prst="rect">
            <a:avLst/>
          </a:prstGeom>
          <a:noFill/>
          <a:ln w="57150">
            <a:solidFill>
              <a:schemeClr val="accent6">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3A1E1A61-B375-4C39-AE64-284E26CDBBFE}"/>
              </a:ext>
            </a:extLst>
          </p:cNvPr>
          <p:cNvSpPr/>
          <p:nvPr/>
        </p:nvSpPr>
        <p:spPr>
          <a:xfrm>
            <a:off x="5235148" y="4054936"/>
            <a:ext cx="429714" cy="523876"/>
          </a:xfrm>
          <a:prstGeom prst="rect">
            <a:avLst/>
          </a:prstGeom>
          <a:noFill/>
          <a:ln w="57150">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8DD00486-E340-4D9E-8493-6E57FF2CFAFE}"/>
              </a:ext>
            </a:extLst>
          </p:cNvPr>
          <p:cNvSpPr/>
          <p:nvPr/>
        </p:nvSpPr>
        <p:spPr>
          <a:xfrm>
            <a:off x="4621172" y="4054936"/>
            <a:ext cx="429714" cy="523876"/>
          </a:xfrm>
          <a:prstGeom prst="rect">
            <a:avLst/>
          </a:prstGeom>
          <a:noFill/>
          <a:ln w="57150">
            <a:solidFill>
              <a:schemeClr val="bg1">
                <a:lumMod val="6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644972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p:txBody>
          <a:bodyPr/>
          <a:lstStyle/>
          <a:p>
            <a:r>
              <a:rPr lang="sv-SE" dirty="0">
                <a:latin typeface="Tahoma" panose="020B0604030504040204" pitchFamily="34" charset="0"/>
                <a:ea typeface="Tahoma" panose="020B0604030504040204" pitchFamily="34" charset="0"/>
                <a:cs typeface="Tahoma" panose="020B0604030504040204" pitchFamily="34" charset="0"/>
              </a:rPr>
              <a:t>The </a:t>
            </a:r>
            <a:r>
              <a:rPr lang="sv-SE" dirty="0" err="1">
                <a:latin typeface="Tahoma" panose="020B0604030504040204" pitchFamily="34" charset="0"/>
                <a:ea typeface="Tahoma" panose="020B0604030504040204" pitchFamily="34" charset="0"/>
                <a:cs typeface="Tahoma" panose="020B0604030504040204" pitchFamily="34" charset="0"/>
              </a:rPr>
              <a:t>thing</a:t>
            </a:r>
            <a:r>
              <a:rPr lang="sv-SE" dirty="0">
                <a:latin typeface="Tahoma" panose="020B0604030504040204" pitchFamily="34" charset="0"/>
                <a:ea typeface="Tahoma" panose="020B0604030504040204" pitchFamily="34" charset="0"/>
                <a:cs typeface="Tahoma" panose="020B0604030504040204" pitchFamily="34" charset="0"/>
              </a:rPr>
              <a:t> in a </a:t>
            </a:r>
            <a:r>
              <a:rPr lang="sv-SE" dirty="0" err="1">
                <a:latin typeface="Tahoma" panose="020B0604030504040204" pitchFamily="34" charset="0"/>
                <a:ea typeface="Tahoma" panose="020B0604030504040204" pitchFamily="34" charset="0"/>
                <a:cs typeface="Tahoma" panose="020B0604030504040204" pitchFamily="34" charset="0"/>
              </a:rPr>
              <a:t>quasi</a:t>
            </a:r>
            <a:r>
              <a:rPr lang="sv-SE" dirty="0">
                <a:latin typeface="Tahoma" panose="020B0604030504040204" pitchFamily="34" charset="0"/>
                <a:ea typeface="Tahoma" panose="020B0604030504040204" pitchFamily="34" charset="0"/>
                <a:cs typeface="Tahoma" panose="020B0604030504040204" pitchFamily="34" charset="0"/>
              </a:rPr>
              <a:t> is not </a:t>
            </a:r>
            <a:r>
              <a:rPr lang="sv-SE" dirty="0" err="1">
                <a:latin typeface="Tahoma" panose="020B0604030504040204" pitchFamily="34" charset="0"/>
                <a:ea typeface="Tahoma" panose="020B0604030504040204" pitchFamily="34" charset="0"/>
                <a:cs typeface="Tahoma" panose="020B0604030504040204" pitchFamily="34" charset="0"/>
              </a:rPr>
              <a:t>code</a:t>
            </a:r>
            <a:r>
              <a:rPr lang="sv-SE" dirty="0">
                <a:latin typeface="Tahoma" panose="020B0604030504040204" pitchFamily="34" charset="0"/>
                <a:ea typeface="Tahoma" panose="020B0604030504040204" pitchFamily="34" charset="0"/>
                <a:cs typeface="Tahoma" panose="020B0604030504040204" pitchFamily="34" charset="0"/>
              </a:rPr>
              <a:t>… </a:t>
            </a:r>
            <a:r>
              <a:rPr lang="sv-SE" dirty="0" err="1">
                <a:latin typeface="Tahoma" panose="020B0604030504040204" pitchFamily="34" charset="0"/>
                <a:ea typeface="Tahoma" panose="020B0604030504040204" pitchFamily="34" charset="0"/>
                <a:cs typeface="Tahoma" panose="020B0604030504040204" pitchFamily="34" charset="0"/>
              </a:rPr>
              <a:t>yet</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Content Placeholder 1">
            <a:extLst>
              <a:ext uri="{FF2B5EF4-FFF2-40B4-BE49-F238E27FC236}">
                <a16:creationId xmlns:a16="http://schemas.microsoft.com/office/drawing/2014/main" id="{BC9A35E6-BDD7-4D02-BBC1-E0451FA2EC61}"/>
              </a:ext>
            </a:extLst>
          </p:cNvPr>
          <p:cNvSpPr>
            <a:spLocks noGrp="1"/>
          </p:cNvSpPr>
          <p:nvPr>
            <p:ph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It looks like 007-plus-quasis and thus “a kind of 007”</a:t>
            </a:r>
          </a:p>
          <a:p>
            <a:r>
              <a:rPr lang="en-US" dirty="0">
                <a:latin typeface="Tahoma" panose="020B0604030504040204" pitchFamily="34" charset="0"/>
                <a:ea typeface="Tahoma" panose="020B0604030504040204" pitchFamily="34" charset="0"/>
                <a:cs typeface="Tahoma" panose="020B0604030504040204" pitchFamily="34" charset="0"/>
              </a:rPr>
              <a:t>(Or “a kind of Perl 6”, or what have you)</a:t>
            </a:r>
          </a:p>
          <a:p>
            <a:r>
              <a:rPr lang="en-US" dirty="0">
                <a:latin typeface="Tahoma" panose="020B0604030504040204" pitchFamily="34" charset="0"/>
                <a:ea typeface="Tahoma" panose="020B0604030504040204" pitchFamily="34" charset="0"/>
                <a:cs typeface="Tahoma" panose="020B0604030504040204" pitchFamily="34" charset="0"/>
              </a:rPr>
              <a:t>But that’s </a:t>
            </a:r>
            <a:r>
              <a:rPr lang="en-US" i="1" dirty="0">
                <a:latin typeface="Tahoma" panose="020B0604030504040204" pitchFamily="34" charset="0"/>
                <a:ea typeface="Tahoma" panose="020B0604030504040204" pitchFamily="34" charset="0"/>
                <a:cs typeface="Tahoma" panose="020B0604030504040204" pitchFamily="34" charset="0"/>
              </a:rPr>
              <a:t>wrong </a:t>
            </a:r>
            <a:r>
              <a:rPr lang="en-US" i="1" dirty="0" err="1">
                <a:latin typeface="Tahoma" panose="020B0604030504040204" pitchFamily="34" charset="0"/>
                <a:ea typeface="Tahoma" panose="020B0604030504040204" pitchFamily="34" charset="0"/>
                <a:cs typeface="Tahoma" panose="020B0604030504040204" pitchFamily="34" charset="0"/>
              </a:rPr>
              <a:t>wrong</a:t>
            </a:r>
            <a:r>
              <a:rPr lang="en-US" i="1" dirty="0">
                <a:latin typeface="Tahoma" panose="020B0604030504040204" pitchFamily="34" charset="0"/>
                <a:ea typeface="Tahoma" panose="020B0604030504040204" pitchFamily="34" charset="0"/>
                <a:cs typeface="Tahoma" panose="020B0604030504040204" pitchFamily="34" charset="0"/>
              </a:rPr>
              <a:t> </a:t>
            </a:r>
            <a:r>
              <a:rPr lang="en-US" i="1" dirty="0" err="1">
                <a:latin typeface="Tahoma" panose="020B0604030504040204" pitchFamily="34" charset="0"/>
                <a:ea typeface="Tahoma" panose="020B0604030504040204" pitchFamily="34" charset="0"/>
                <a:cs typeface="Tahoma" panose="020B0604030504040204" pitchFamily="34" charset="0"/>
              </a:rPr>
              <a:t>wrong</a:t>
            </a:r>
            <a:endParaRPr lang="en-US" i="1" dirty="0">
              <a:latin typeface="Tahoma" panose="020B0604030504040204" pitchFamily="34" charset="0"/>
              <a:ea typeface="Tahoma" panose="020B0604030504040204" pitchFamily="34" charset="0"/>
              <a:cs typeface="Tahoma" panose="020B0604030504040204" pitchFamily="34" charset="0"/>
            </a:endParaRPr>
          </a:p>
          <a:p>
            <a:r>
              <a:rPr lang="en-US" dirty="0">
                <a:latin typeface="Tahoma" panose="020B0604030504040204" pitchFamily="34" charset="0"/>
                <a:ea typeface="Tahoma" panose="020B0604030504040204" pitchFamily="34" charset="0"/>
                <a:cs typeface="Tahoma" panose="020B0604030504040204" pitchFamily="34" charset="0"/>
              </a:rPr>
              <a:t>It’s a metalanguage for building 007/Perl 6 code</a:t>
            </a:r>
          </a:p>
          <a:p>
            <a:r>
              <a:rPr lang="en-US" dirty="0">
                <a:latin typeface="Tahoma" panose="020B0604030504040204" pitchFamily="34" charset="0"/>
                <a:ea typeface="Tahoma" panose="020B0604030504040204" pitchFamily="34" charset="0"/>
                <a:cs typeface="Tahoma" panose="020B0604030504040204" pitchFamily="34" charset="0"/>
              </a:rPr>
              <a:t>The </a:t>
            </a:r>
            <a:r>
              <a:rPr lang="en-US" dirty="0" err="1">
                <a:latin typeface="Tahoma" panose="020B0604030504040204" pitchFamily="34" charset="0"/>
                <a:ea typeface="Tahoma" panose="020B0604030504040204" pitchFamily="34" charset="0"/>
                <a:cs typeface="Tahoma" panose="020B0604030504040204" pitchFamily="34" charset="0"/>
              </a:rPr>
              <a:t>unquotes</a:t>
            </a:r>
            <a:r>
              <a:rPr lang="en-US" dirty="0">
                <a:latin typeface="Tahoma" panose="020B0604030504040204" pitchFamily="34" charset="0"/>
                <a:ea typeface="Tahoma" panose="020B0604030504040204" pitchFamily="34" charset="0"/>
                <a:cs typeface="Tahoma" panose="020B0604030504040204" pitchFamily="34" charset="0"/>
              </a:rPr>
              <a:t> are </a:t>
            </a:r>
            <a:r>
              <a:rPr lang="en-US" i="1" dirty="0">
                <a:latin typeface="Tahoma" panose="020B0604030504040204" pitchFamily="34" charset="0"/>
                <a:ea typeface="Tahoma" panose="020B0604030504040204" pitchFamily="34" charset="0"/>
                <a:cs typeface="Tahoma" panose="020B0604030504040204" pitchFamily="34" charset="0"/>
              </a:rPr>
              <a:t>holes</a:t>
            </a:r>
            <a:r>
              <a:rPr lang="en-US" dirty="0">
                <a:latin typeface="Tahoma" panose="020B0604030504040204" pitchFamily="34" charset="0"/>
                <a:ea typeface="Tahoma" panose="020B0604030504040204" pitchFamily="34" charset="0"/>
                <a:cs typeface="Tahoma" panose="020B0604030504040204" pitchFamily="34" charset="0"/>
              </a:rPr>
              <a:t>, non-code, negative space</a:t>
            </a:r>
          </a:p>
          <a:p>
            <a:r>
              <a:rPr lang="en-US" dirty="0">
                <a:latin typeface="Tahoma" panose="020B0604030504040204" pitchFamily="34" charset="0"/>
                <a:ea typeface="Tahoma" panose="020B0604030504040204" pitchFamily="34" charset="0"/>
                <a:cs typeface="Tahoma" panose="020B0604030504040204" pitchFamily="34" charset="0"/>
              </a:rPr>
              <a:t>The </a:t>
            </a:r>
            <a:r>
              <a:rPr lang="en-US" dirty="0" err="1">
                <a:latin typeface="Tahoma" panose="020B0604030504040204" pitchFamily="34" charset="0"/>
                <a:ea typeface="Tahoma" panose="020B0604030504040204" pitchFamily="34" charset="0"/>
                <a:cs typeface="Tahoma" panose="020B0604030504040204" pitchFamily="34" charset="0"/>
              </a:rPr>
              <a:t>unquotes</a:t>
            </a:r>
            <a:r>
              <a:rPr lang="en-US" dirty="0">
                <a:latin typeface="Tahoma" panose="020B0604030504040204" pitchFamily="34" charset="0"/>
                <a:ea typeface="Tahoma" panose="020B0604030504040204" pitchFamily="34" charset="0"/>
                <a:cs typeface="Tahoma" panose="020B0604030504040204" pitchFamily="34" charset="0"/>
              </a:rPr>
              <a:t> are </a:t>
            </a:r>
            <a:r>
              <a:rPr lang="en-US" i="1" dirty="0">
                <a:latin typeface="Tahoma" panose="020B0604030504040204" pitchFamily="34" charset="0"/>
                <a:ea typeface="Tahoma" panose="020B0604030504040204" pitchFamily="34" charset="0"/>
                <a:cs typeface="Tahoma" panose="020B0604030504040204" pitchFamily="34" charset="0"/>
              </a:rPr>
              <a:t>not</a:t>
            </a:r>
            <a:r>
              <a:rPr lang="en-US" dirty="0">
                <a:latin typeface="Tahoma" panose="020B0604030504040204" pitchFamily="34" charset="0"/>
                <a:ea typeface="Tahoma" panose="020B0604030504040204" pitchFamily="34" charset="0"/>
                <a:cs typeface="Tahoma" panose="020B0604030504040204" pitchFamily="34" charset="0"/>
              </a:rPr>
              <a:t> part of the AST</a:t>
            </a:r>
          </a:p>
          <a:p>
            <a:r>
              <a:rPr lang="en-US" dirty="0">
                <a:latin typeface="Tahoma" panose="020B0604030504040204" pitchFamily="34" charset="0"/>
                <a:ea typeface="Tahoma" panose="020B0604030504040204" pitchFamily="34" charset="0"/>
                <a:cs typeface="Tahoma" panose="020B0604030504040204" pitchFamily="34" charset="0"/>
              </a:rPr>
              <a:t>The quasi is </a:t>
            </a:r>
            <a:r>
              <a:rPr lang="en-US" i="1" dirty="0">
                <a:latin typeface="Tahoma" panose="020B0604030504040204" pitchFamily="34" charset="0"/>
                <a:ea typeface="Tahoma" panose="020B0604030504040204" pitchFamily="34" charset="0"/>
                <a:cs typeface="Tahoma" panose="020B0604030504040204" pitchFamily="34" charset="0"/>
              </a:rPr>
              <a:t>not</a:t>
            </a:r>
            <a:r>
              <a:rPr lang="en-US" dirty="0">
                <a:latin typeface="Tahoma" panose="020B0604030504040204" pitchFamily="34" charset="0"/>
                <a:ea typeface="Tahoma" panose="020B0604030504040204" pitchFamily="34" charset="0"/>
                <a:cs typeface="Tahoma" panose="020B0604030504040204" pitchFamily="34" charset="0"/>
              </a:rPr>
              <a:t> an AST</a:t>
            </a:r>
          </a:p>
        </p:txBody>
      </p:sp>
    </p:spTree>
    <p:extLst>
      <p:ext uri="{BB962C8B-B14F-4D97-AF65-F5344CB8AC3E}">
        <p14:creationId xmlns:p14="http://schemas.microsoft.com/office/powerpoint/2010/main" val="2032404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cstate="hqprint">
            <a:lum/>
            <a:extLst>
              <a:ext uri="{28A0092B-C50C-407E-A947-70E740481C1C}">
                <a14:useLocalDpi xmlns:a14="http://schemas.microsoft.com/office/drawing/2010/main"/>
              </a:ext>
            </a:extLst>
          </a:blip>
          <a:srcRect/>
          <a:stretch>
            <a:fillRect t="-24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a:xfrm>
            <a:off x="838200" y="944880"/>
            <a:ext cx="10515600" cy="1323657"/>
          </a:xfrm>
        </p:spPr>
        <p:txBody>
          <a:bodyPr/>
          <a:lstStyle/>
          <a:p>
            <a:r>
              <a:rPr lang="sv-SE" dirty="0">
                <a:latin typeface="Tahoma" panose="020B0604030504040204" pitchFamily="34" charset="0"/>
                <a:ea typeface="Tahoma" panose="020B0604030504040204" pitchFamily="34" charset="0"/>
                <a:cs typeface="Tahoma" panose="020B0604030504040204" pitchFamily="34" charset="0"/>
              </a:rPr>
              <a:t>Autopuns!</a:t>
            </a:r>
            <a:endParaRPr lang="LID4096" dirty="0">
              <a:latin typeface="Tahoma" panose="020B0604030504040204" pitchFamily="34" charset="0"/>
              <a:ea typeface="Tahoma" panose="020B0604030504040204" pitchFamily="34" charset="0"/>
              <a:cs typeface="Tahoma" panose="020B0604030504040204" pitchFamily="34" charset="0"/>
            </a:endParaRPr>
          </a:p>
        </p:txBody>
      </p:sp>
      <p:sp>
        <p:nvSpPr>
          <p:cNvPr id="2" name="Text Placeholder 1">
            <a:extLst>
              <a:ext uri="{FF2B5EF4-FFF2-40B4-BE49-F238E27FC236}">
                <a16:creationId xmlns:a16="http://schemas.microsoft.com/office/drawing/2014/main" id="{F60EAC50-668C-4B9F-8538-8D62985F4B1F}"/>
              </a:ext>
            </a:extLst>
          </p:cNvPr>
          <p:cNvSpPr>
            <a:spLocks noGrp="1"/>
          </p:cNvSpPr>
          <p:nvPr>
            <p:ph type="body" idx="1"/>
          </p:nvPr>
        </p:nvSpPr>
        <p:spPr>
          <a:xfrm>
            <a:off x="838200" y="2268537"/>
            <a:ext cx="10515600" cy="1500187"/>
          </a:xfrm>
        </p:spPr>
        <p:txBody>
          <a:bodyPr/>
          <a:lstStyle/>
          <a:p>
            <a:r>
              <a:rPr lang="en-US" dirty="0"/>
              <a:t>bonus round!</a:t>
            </a:r>
          </a:p>
        </p:txBody>
      </p:sp>
    </p:spTree>
    <p:extLst>
      <p:ext uri="{BB962C8B-B14F-4D97-AF65-F5344CB8AC3E}">
        <p14:creationId xmlns:p14="http://schemas.microsoft.com/office/powerpoint/2010/main" val="13636342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EBEAE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A4444D-FD72-43E1-A6A3-13E6C61B555B}"/>
              </a:ext>
            </a:extLst>
          </p:cNvPr>
          <p:cNvSpPr txBox="1"/>
          <p:nvPr/>
        </p:nvSpPr>
        <p:spPr>
          <a:xfrm>
            <a:off x="1972491" y="2397948"/>
            <a:ext cx="8247018" cy="2062103"/>
          </a:xfrm>
          <a:prstGeom prst="rect">
            <a:avLst/>
          </a:prstGeom>
          <a:noFill/>
        </p:spPr>
        <p:txBody>
          <a:bodyPr wrap="square" rtlCol="0">
            <a:spAutoFit/>
          </a:bodyPr>
          <a:lstStyle/>
          <a:p>
            <a:r>
              <a:rPr lang="en-US" sz="3200" dirty="0">
                <a:latin typeface="Tahoma" panose="020B0604030504040204" pitchFamily="34" charset="0"/>
                <a:ea typeface="Tahoma" panose="020B0604030504040204" pitchFamily="34" charset="0"/>
                <a:cs typeface="Tahoma" panose="020B0604030504040204" pitchFamily="34" charset="0"/>
              </a:rPr>
              <a:t>There are three things I always forget:</a:t>
            </a:r>
          </a:p>
          <a:p>
            <a:endParaRPr lang="en-US" sz="3200" dirty="0">
              <a:latin typeface="Tahoma" panose="020B0604030504040204" pitchFamily="34" charset="0"/>
              <a:ea typeface="Tahoma" panose="020B0604030504040204" pitchFamily="34" charset="0"/>
              <a:cs typeface="Tahoma" panose="020B0604030504040204" pitchFamily="34" charset="0"/>
            </a:endParaRPr>
          </a:p>
          <a:p>
            <a:r>
              <a:rPr lang="en-US" sz="3200" dirty="0">
                <a:latin typeface="Tahoma" panose="020B0604030504040204" pitchFamily="34" charset="0"/>
                <a:ea typeface="Tahoma" panose="020B0604030504040204" pitchFamily="34" charset="0"/>
                <a:cs typeface="Tahoma" panose="020B0604030504040204" pitchFamily="34" charset="0"/>
              </a:rPr>
              <a:t>Names, faces, and…</a:t>
            </a:r>
          </a:p>
          <a:p>
            <a:r>
              <a:rPr lang="en-US" sz="3200" dirty="0">
                <a:latin typeface="Tahoma" panose="020B0604030504040204" pitchFamily="34" charset="0"/>
                <a:ea typeface="Tahoma" panose="020B0604030504040204" pitchFamily="34" charset="0"/>
                <a:cs typeface="Tahoma" panose="020B0604030504040204" pitchFamily="34" charset="0"/>
              </a:rPr>
              <a:t>the third I can’t remember</a:t>
            </a:r>
          </a:p>
        </p:txBody>
      </p:sp>
    </p:spTree>
    <p:extLst>
      <p:ext uri="{BB962C8B-B14F-4D97-AF65-F5344CB8AC3E}">
        <p14:creationId xmlns:p14="http://schemas.microsoft.com/office/powerpoint/2010/main" val="14681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E0E0E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E336D1-DD24-4361-B8F8-503C93CAF7FB}"/>
              </a:ext>
            </a:extLst>
          </p:cNvPr>
          <p:cNvPicPr>
            <a:picLocks noChangeAspect="1"/>
          </p:cNvPicPr>
          <p:nvPr/>
        </p:nvPicPr>
        <p:blipFill>
          <a:blip r:embed="rId2"/>
          <a:stretch>
            <a:fillRect/>
          </a:stretch>
        </p:blipFill>
        <p:spPr>
          <a:xfrm>
            <a:off x="2507772" y="0"/>
            <a:ext cx="7176455" cy="6858000"/>
          </a:xfrm>
          <a:prstGeom prst="rect">
            <a:avLst/>
          </a:prstGeom>
        </p:spPr>
      </p:pic>
    </p:spTree>
    <p:extLst>
      <p:ext uri="{BB962C8B-B14F-4D97-AF65-F5344CB8AC3E}">
        <p14:creationId xmlns:p14="http://schemas.microsoft.com/office/powerpoint/2010/main" val="39645110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EBEAE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A4444D-FD72-43E1-A6A3-13E6C61B555B}"/>
              </a:ext>
            </a:extLst>
          </p:cNvPr>
          <p:cNvSpPr txBox="1"/>
          <p:nvPr/>
        </p:nvSpPr>
        <p:spPr>
          <a:xfrm>
            <a:off x="1972491" y="2397948"/>
            <a:ext cx="8247018" cy="1569660"/>
          </a:xfrm>
          <a:prstGeom prst="rect">
            <a:avLst/>
          </a:prstGeom>
          <a:noFill/>
        </p:spPr>
        <p:txBody>
          <a:bodyPr wrap="square" rtlCol="0">
            <a:spAutoFit/>
          </a:bodyPr>
          <a:lstStyle/>
          <a:p>
            <a:r>
              <a:rPr lang="en-US" sz="3200" dirty="0">
                <a:latin typeface="Tahoma" panose="020B0604030504040204" pitchFamily="34" charset="0"/>
                <a:ea typeface="Tahoma" panose="020B0604030504040204" pitchFamily="34" charset="0"/>
                <a:cs typeface="Tahoma" panose="020B0604030504040204" pitchFamily="34" charset="0"/>
              </a:rPr>
              <a:t>Not only is my short-term memory horrible</a:t>
            </a:r>
          </a:p>
          <a:p>
            <a:endParaRPr lang="en-US" sz="3200" dirty="0">
              <a:latin typeface="Tahoma" panose="020B0604030504040204" pitchFamily="34" charset="0"/>
              <a:ea typeface="Tahoma" panose="020B0604030504040204" pitchFamily="34" charset="0"/>
              <a:cs typeface="Tahoma" panose="020B0604030504040204" pitchFamily="34" charset="0"/>
            </a:endParaRPr>
          </a:p>
          <a:p>
            <a:r>
              <a:rPr lang="en-US" sz="3200" dirty="0">
                <a:latin typeface="Tahoma" panose="020B0604030504040204" pitchFamily="34" charset="0"/>
                <a:ea typeface="Tahoma" panose="020B0604030504040204" pitchFamily="34" charset="0"/>
                <a:cs typeface="Tahoma" panose="020B0604030504040204" pitchFamily="34" charset="0"/>
              </a:rPr>
              <a:t>but so is my short-term memory</a:t>
            </a:r>
          </a:p>
        </p:txBody>
      </p:sp>
    </p:spTree>
    <p:extLst>
      <p:ext uri="{BB962C8B-B14F-4D97-AF65-F5344CB8AC3E}">
        <p14:creationId xmlns:p14="http://schemas.microsoft.com/office/powerpoint/2010/main" val="223174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585DC4-35A5-4E61-9B1F-B02E8B19D05B}"/>
              </a:ext>
            </a:extLst>
          </p:cNvPr>
          <p:cNvPicPr>
            <a:picLocks noChangeAspect="1"/>
          </p:cNvPicPr>
          <p:nvPr/>
        </p:nvPicPr>
        <p:blipFill>
          <a:blip r:embed="rId2"/>
          <a:stretch>
            <a:fillRect/>
          </a:stretch>
        </p:blipFill>
        <p:spPr>
          <a:xfrm>
            <a:off x="439636" y="162561"/>
            <a:ext cx="11312728" cy="6532878"/>
          </a:xfrm>
          <a:prstGeom prst="rect">
            <a:avLst/>
          </a:prstGeom>
        </p:spPr>
      </p:pic>
    </p:spTree>
    <p:extLst>
      <p:ext uri="{BB962C8B-B14F-4D97-AF65-F5344CB8AC3E}">
        <p14:creationId xmlns:p14="http://schemas.microsoft.com/office/powerpoint/2010/main" val="34603072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EBEAE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A4444D-FD72-43E1-A6A3-13E6C61B555B}"/>
              </a:ext>
            </a:extLst>
          </p:cNvPr>
          <p:cNvSpPr txBox="1"/>
          <p:nvPr/>
        </p:nvSpPr>
        <p:spPr>
          <a:xfrm>
            <a:off x="1972491" y="2397948"/>
            <a:ext cx="8247018" cy="2554545"/>
          </a:xfrm>
          <a:prstGeom prst="rect">
            <a:avLst/>
          </a:prstGeom>
          <a:noFill/>
        </p:spPr>
        <p:txBody>
          <a:bodyPr wrap="square" rtlCol="0">
            <a:spAutoFit/>
          </a:bodyPr>
          <a:lstStyle/>
          <a:p>
            <a:r>
              <a:rPr lang="en-US" sz="3200" dirty="0">
                <a:latin typeface="Tahoma" panose="020B0604030504040204" pitchFamily="34" charset="0"/>
                <a:ea typeface="Tahoma" panose="020B0604030504040204" pitchFamily="34" charset="0"/>
                <a:cs typeface="Tahoma" panose="020B0604030504040204" pitchFamily="34" charset="0"/>
              </a:rPr>
              <a:t>If I had to describe myself in one word, it would be:</a:t>
            </a:r>
          </a:p>
          <a:p>
            <a:endParaRPr lang="en-US" sz="3200" dirty="0">
              <a:latin typeface="Tahoma" panose="020B0604030504040204" pitchFamily="34" charset="0"/>
              <a:ea typeface="Tahoma" panose="020B0604030504040204" pitchFamily="34" charset="0"/>
              <a:cs typeface="Tahoma" panose="020B0604030504040204" pitchFamily="34" charset="0"/>
            </a:endParaRPr>
          </a:p>
          <a:p>
            <a:r>
              <a:rPr lang="en-US" sz="3200" dirty="0">
                <a:latin typeface="Tahoma" panose="020B0604030504040204" pitchFamily="34" charset="0"/>
                <a:ea typeface="Tahoma" panose="020B0604030504040204" pitchFamily="34" charset="0"/>
                <a:cs typeface="Tahoma" panose="020B0604030504040204" pitchFamily="34" charset="0"/>
              </a:rPr>
              <a:t>“Bad at following directions”</a:t>
            </a:r>
          </a:p>
          <a:p>
            <a:r>
              <a:rPr lang="en-US" sz="3200" dirty="0">
                <a:latin typeface="Tahoma" panose="020B0604030504040204" pitchFamily="34" charset="0"/>
                <a:ea typeface="Tahoma" panose="020B0604030504040204" pitchFamily="34" charset="0"/>
                <a:cs typeface="Tahoma" panose="020B0604030504040204" pitchFamily="34" charset="0"/>
              </a:rPr>
              <a:t>										— </a:t>
            </a:r>
            <a:r>
              <a:rPr lang="en-US" sz="3200" dirty="0" err="1">
                <a:latin typeface="Tahoma" panose="020B0604030504040204" pitchFamily="34" charset="0"/>
                <a:ea typeface="Tahoma" panose="020B0604030504040204" pitchFamily="34" charset="0"/>
                <a:cs typeface="Tahoma" panose="020B0604030504040204" pitchFamily="34" charset="0"/>
              </a:rPr>
              <a:t>moritz</a:t>
            </a:r>
            <a:endParaRPr lang="en-US" sz="3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0705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6DB81F-54D7-422A-9432-E9AF068C48F1}"/>
              </a:ext>
            </a:extLst>
          </p:cNvPr>
          <p:cNvPicPr>
            <a:picLocks noChangeAspect="1"/>
          </p:cNvPicPr>
          <p:nvPr/>
        </p:nvPicPr>
        <p:blipFill>
          <a:blip r:embed="rId2"/>
          <a:stretch>
            <a:fillRect/>
          </a:stretch>
        </p:blipFill>
        <p:spPr>
          <a:xfrm>
            <a:off x="437982" y="783772"/>
            <a:ext cx="11316036" cy="5290456"/>
          </a:xfrm>
          <a:prstGeom prst="rect">
            <a:avLst/>
          </a:prstGeom>
        </p:spPr>
      </p:pic>
    </p:spTree>
    <p:extLst>
      <p:ext uri="{BB962C8B-B14F-4D97-AF65-F5344CB8AC3E}">
        <p14:creationId xmlns:p14="http://schemas.microsoft.com/office/powerpoint/2010/main" val="31538595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84F5A6-1C53-4538-B0F7-B5580AF8F6EA}"/>
              </a:ext>
            </a:extLst>
          </p:cNvPr>
          <p:cNvPicPr>
            <a:picLocks noChangeAspect="1"/>
          </p:cNvPicPr>
          <p:nvPr/>
        </p:nvPicPr>
        <p:blipFill>
          <a:blip r:embed="rId2"/>
          <a:stretch>
            <a:fillRect/>
          </a:stretch>
        </p:blipFill>
        <p:spPr>
          <a:xfrm>
            <a:off x="609601" y="327993"/>
            <a:ext cx="10972798" cy="6202014"/>
          </a:xfrm>
          <a:prstGeom prst="rect">
            <a:avLst/>
          </a:prstGeom>
        </p:spPr>
      </p:pic>
      <p:sp>
        <p:nvSpPr>
          <p:cNvPr id="2" name="Rectangle 1">
            <a:extLst>
              <a:ext uri="{FF2B5EF4-FFF2-40B4-BE49-F238E27FC236}">
                <a16:creationId xmlns:a16="http://schemas.microsoft.com/office/drawing/2014/main" id="{E42A582C-7ECE-4EB4-863D-EBA212C2FB1C}"/>
              </a:ext>
            </a:extLst>
          </p:cNvPr>
          <p:cNvSpPr/>
          <p:nvPr/>
        </p:nvSpPr>
        <p:spPr>
          <a:xfrm>
            <a:off x="1341120" y="3657600"/>
            <a:ext cx="4754880" cy="513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8148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2"/>
                                        </p:tgtEl>
                                        <p:attrNameLst>
                                          <p:attrName>style.opacity</p:attrName>
                                        </p:attrNameLst>
                                      </p:cBhvr>
                                      <p:to>
                                        <p:strVal val="0"/>
                                      </p:to>
                                    </p:set>
                                    <p:animEffect filter="image" prLst="opacity: 0">
                                      <p:cBhvr rctx="IE">
                                        <p:cTn id="7"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EBEAE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A4444D-FD72-43E1-A6A3-13E6C61B555B}"/>
              </a:ext>
            </a:extLst>
          </p:cNvPr>
          <p:cNvSpPr txBox="1"/>
          <p:nvPr/>
        </p:nvSpPr>
        <p:spPr>
          <a:xfrm>
            <a:off x="1972491" y="2397948"/>
            <a:ext cx="8247018" cy="1569660"/>
          </a:xfrm>
          <a:prstGeom prst="rect">
            <a:avLst/>
          </a:prstGeom>
          <a:noFill/>
        </p:spPr>
        <p:txBody>
          <a:bodyPr wrap="square" rtlCol="0">
            <a:spAutoFit/>
          </a:bodyPr>
          <a:lstStyle/>
          <a:p>
            <a:r>
              <a:rPr lang="en-US" sz="3200" dirty="0">
                <a:latin typeface="Tahoma" panose="020B0604030504040204" pitchFamily="34" charset="0"/>
                <a:ea typeface="Tahoma" panose="020B0604030504040204" pitchFamily="34" charset="0"/>
                <a:cs typeface="Tahoma" panose="020B0604030504040204" pitchFamily="34" charset="0"/>
              </a:rPr>
              <a:t>A Freudian slip is when you mean one thing</a:t>
            </a:r>
          </a:p>
          <a:p>
            <a:endParaRPr lang="en-US" sz="3200" dirty="0">
              <a:latin typeface="Tahoma" panose="020B0604030504040204" pitchFamily="34" charset="0"/>
              <a:ea typeface="Tahoma" panose="020B0604030504040204" pitchFamily="34" charset="0"/>
              <a:cs typeface="Tahoma" panose="020B0604030504040204" pitchFamily="34" charset="0"/>
            </a:endParaRPr>
          </a:p>
          <a:p>
            <a:r>
              <a:rPr lang="en-US" sz="3200" dirty="0">
                <a:latin typeface="Tahoma" panose="020B0604030504040204" pitchFamily="34" charset="0"/>
                <a:ea typeface="Tahoma" panose="020B0604030504040204" pitchFamily="34" charset="0"/>
                <a:cs typeface="Tahoma" panose="020B0604030504040204" pitchFamily="34" charset="0"/>
              </a:rPr>
              <a:t>but say your mother</a:t>
            </a:r>
          </a:p>
        </p:txBody>
      </p:sp>
    </p:spTree>
    <p:extLst>
      <p:ext uri="{BB962C8B-B14F-4D97-AF65-F5344CB8AC3E}">
        <p14:creationId xmlns:p14="http://schemas.microsoft.com/office/powerpoint/2010/main" val="139727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35342F-2F8B-4100-9033-B49E81066755}"/>
              </a:ext>
            </a:extLst>
          </p:cNvPr>
          <p:cNvSpPr>
            <a:spLocks noGrp="1"/>
          </p:cNvSpPr>
          <p:nvPr>
            <p:ph idx="4294967295"/>
          </p:nvPr>
        </p:nvSpPr>
        <p:spPr>
          <a:xfrm>
            <a:off x="226422" y="162287"/>
            <a:ext cx="11808823" cy="6525895"/>
          </a:xfrm>
          <a:solidFill>
            <a:schemeClr val="bg2">
              <a:lumMod val="25000"/>
            </a:schemeClr>
          </a:solidFill>
          <a:effectLst>
            <a:outerShdw blurRad="50800" dist="38100" dir="2700000" algn="tl" rotWithShape="0">
              <a:prstClr val="black">
                <a:alpha val="40000"/>
              </a:prstClr>
            </a:outerShdw>
          </a:effectLst>
        </p:spPr>
        <p:txBody>
          <a:bodyPr>
            <a:normAutofit fontScale="70000" lnSpcReduction="20000"/>
          </a:bodyPr>
          <a:lstStyle/>
          <a:p>
            <a:pPr marL="0" indent="0">
              <a:buNone/>
            </a:pPr>
            <a:r>
              <a:rPr lang="pt-BR" b="1" dirty="0">
                <a:solidFill>
                  <a:schemeClr val="accent1">
                    <a:lumMod val="50000"/>
                    <a:lumOff val="50000"/>
                  </a:schemeClr>
                </a:solidFill>
                <a:latin typeface="Consolas" panose="020B0609020204030204" pitchFamily="49" charset="0"/>
              </a:rPr>
              <a:t>my</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digits</a:t>
            </a:r>
            <a:r>
              <a:rPr lang="pt-BR" dirty="0">
                <a:solidFill>
                  <a:schemeClr val="bg1"/>
                </a:solidFill>
                <a:latin typeface="Consolas" panose="020B0609020204030204" pitchFamily="49" charset="0"/>
              </a:rPr>
              <a:t> = [</a:t>
            </a:r>
            <a:r>
              <a:rPr lang="pt-BR" dirty="0">
                <a:solidFill>
                  <a:schemeClr val="accent6">
                    <a:lumMod val="40000"/>
                    <a:lumOff val="60000"/>
                  </a:schemeClr>
                </a:solidFill>
                <a:latin typeface="Consolas" panose="020B0609020204030204" pitchFamily="49" charset="0"/>
              </a:rPr>
              <a:t>0</a:t>
            </a:r>
            <a:r>
              <a:rPr lang="pt-BR" dirty="0">
                <a:solidFill>
                  <a:schemeClr val="bg1"/>
                </a:solidFill>
                <a:latin typeface="Consolas" panose="020B0609020204030204" pitchFamily="49" charset="0"/>
              </a:rPr>
              <a:t>, </a:t>
            </a:r>
            <a:r>
              <a:rPr lang="pt-BR" dirty="0">
                <a:solidFill>
                  <a:schemeClr val="accent6">
                    <a:lumMod val="40000"/>
                    <a:lumOff val="60000"/>
                  </a:schemeClr>
                </a:solidFill>
                <a:latin typeface="Consolas" panose="020B0609020204030204" pitchFamily="49" charset="0"/>
              </a:rPr>
              <a:t>1</a:t>
            </a:r>
            <a:r>
              <a:rPr lang="pt-BR" dirty="0">
                <a:solidFill>
                  <a:schemeClr val="bg1"/>
                </a:solidFill>
                <a:latin typeface="Consolas" panose="020B0609020204030204" pitchFamily="49" charset="0"/>
              </a:rPr>
              <a:t>, </a:t>
            </a:r>
            <a:r>
              <a:rPr lang="pt-BR" dirty="0">
                <a:solidFill>
                  <a:schemeClr val="accent6">
                    <a:lumMod val="40000"/>
                    <a:lumOff val="60000"/>
                  </a:schemeClr>
                </a:solidFill>
                <a:latin typeface="Consolas" panose="020B0609020204030204" pitchFamily="49" charset="0"/>
              </a:rPr>
              <a:t>2</a:t>
            </a:r>
            <a:r>
              <a:rPr lang="pt-BR" dirty="0">
                <a:solidFill>
                  <a:schemeClr val="bg1"/>
                </a:solidFill>
                <a:latin typeface="Consolas" panose="020B0609020204030204" pitchFamily="49" charset="0"/>
              </a:rPr>
              <a:t>, </a:t>
            </a:r>
            <a:r>
              <a:rPr lang="pt-BR" dirty="0">
                <a:solidFill>
                  <a:schemeClr val="accent6">
                    <a:lumMod val="40000"/>
                    <a:lumOff val="60000"/>
                  </a:schemeClr>
                </a:solidFill>
                <a:latin typeface="Consolas" panose="020B0609020204030204" pitchFamily="49" charset="0"/>
              </a:rPr>
              <a:t>3</a:t>
            </a:r>
            <a:r>
              <a:rPr lang="pt-BR" dirty="0">
                <a:solidFill>
                  <a:schemeClr val="bg1"/>
                </a:solidFill>
                <a:latin typeface="Consolas" panose="020B0609020204030204" pitchFamily="49" charset="0"/>
              </a:rPr>
              <a:t>, </a:t>
            </a:r>
            <a:r>
              <a:rPr lang="pt-BR" dirty="0">
                <a:solidFill>
                  <a:schemeClr val="accent6">
                    <a:lumMod val="40000"/>
                    <a:lumOff val="60000"/>
                  </a:schemeClr>
                </a:solidFill>
                <a:latin typeface="Consolas" panose="020B0609020204030204" pitchFamily="49" charset="0"/>
              </a:rPr>
              <a:t>4</a:t>
            </a:r>
            <a:r>
              <a:rPr lang="pt-BR" dirty="0">
                <a:solidFill>
                  <a:schemeClr val="bg1"/>
                </a:solidFill>
                <a:latin typeface="Consolas" panose="020B0609020204030204" pitchFamily="49" charset="0"/>
              </a:rPr>
              <a:t>, </a:t>
            </a:r>
            <a:r>
              <a:rPr lang="pt-BR" dirty="0">
                <a:solidFill>
                  <a:schemeClr val="accent6">
                    <a:lumMod val="40000"/>
                    <a:lumOff val="60000"/>
                  </a:schemeClr>
                </a:solidFill>
                <a:latin typeface="Consolas" panose="020B0609020204030204" pitchFamily="49" charset="0"/>
              </a:rPr>
              <a:t>5</a:t>
            </a:r>
            <a:r>
              <a:rPr lang="pt-BR" dirty="0">
                <a:solidFill>
                  <a:schemeClr val="bg1"/>
                </a:solidFill>
                <a:latin typeface="Consolas" panose="020B0609020204030204" pitchFamily="49" charset="0"/>
              </a:rPr>
              <a:t>, </a:t>
            </a:r>
            <a:r>
              <a:rPr lang="pt-BR" dirty="0">
                <a:solidFill>
                  <a:schemeClr val="accent6">
                    <a:lumMod val="40000"/>
                    <a:lumOff val="60000"/>
                  </a:schemeClr>
                </a:solidFill>
                <a:latin typeface="Consolas" panose="020B0609020204030204" pitchFamily="49" charset="0"/>
              </a:rPr>
              <a:t>6</a:t>
            </a:r>
            <a:r>
              <a:rPr lang="pt-BR" dirty="0">
                <a:solidFill>
                  <a:schemeClr val="bg1"/>
                </a:solidFill>
                <a:latin typeface="Consolas" panose="020B0609020204030204" pitchFamily="49" charset="0"/>
              </a:rPr>
              <a:t>, </a:t>
            </a:r>
            <a:r>
              <a:rPr lang="pt-BR" dirty="0">
                <a:solidFill>
                  <a:schemeClr val="accent6">
                    <a:lumMod val="40000"/>
                    <a:lumOff val="60000"/>
                  </a:schemeClr>
                </a:solidFill>
                <a:latin typeface="Consolas" panose="020B0609020204030204" pitchFamily="49" charset="0"/>
              </a:rPr>
              <a:t>7</a:t>
            </a:r>
            <a:r>
              <a:rPr lang="pt-BR" dirty="0">
                <a:solidFill>
                  <a:schemeClr val="bg1"/>
                </a:solidFill>
                <a:latin typeface="Consolas" panose="020B0609020204030204" pitchFamily="49" charset="0"/>
              </a:rPr>
              <a:t>, </a:t>
            </a:r>
            <a:r>
              <a:rPr lang="pt-BR" dirty="0">
                <a:solidFill>
                  <a:schemeClr val="accent6">
                    <a:lumMod val="40000"/>
                    <a:lumOff val="60000"/>
                  </a:schemeClr>
                </a:solidFill>
                <a:latin typeface="Consolas" panose="020B0609020204030204" pitchFamily="49" charset="0"/>
              </a:rPr>
              <a:t>8</a:t>
            </a:r>
            <a:r>
              <a:rPr lang="pt-BR" dirty="0">
                <a:solidFill>
                  <a:schemeClr val="bg1"/>
                </a:solidFill>
                <a:latin typeface="Consolas" panose="020B0609020204030204" pitchFamily="49" charset="0"/>
              </a:rPr>
              <a:t>, </a:t>
            </a:r>
            <a:r>
              <a:rPr lang="pt-BR" dirty="0">
                <a:solidFill>
                  <a:schemeClr val="accent6">
                    <a:lumMod val="40000"/>
                    <a:lumOff val="60000"/>
                  </a:schemeClr>
                </a:solidFill>
                <a:latin typeface="Consolas" panose="020B0609020204030204" pitchFamily="49" charset="0"/>
              </a:rPr>
              <a:t>9</a:t>
            </a:r>
            <a:r>
              <a:rPr lang="pt-BR" dirty="0">
                <a:solidFill>
                  <a:schemeClr val="bg1"/>
                </a:solidFill>
                <a:latin typeface="Consolas" panose="020B0609020204030204" pitchFamily="49" charset="0"/>
              </a:rPr>
              <a:t>];</a:t>
            </a:r>
          </a:p>
          <a:p>
            <a:pPr marL="0" indent="0">
              <a:buNone/>
            </a:pPr>
            <a:r>
              <a:rPr lang="pt-BR" b="1" dirty="0">
                <a:solidFill>
                  <a:schemeClr val="accent1">
                    <a:lumMod val="50000"/>
                    <a:lumOff val="50000"/>
                  </a:schemeClr>
                </a:solidFill>
                <a:latin typeface="Consolas" panose="020B0609020204030204" pitchFamily="49" charset="0"/>
              </a:rPr>
              <a:t>for</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digits</a:t>
            </a:r>
            <a:r>
              <a:rPr lang="pt-BR" dirty="0">
                <a:solidFill>
                  <a:schemeClr val="bg1"/>
                </a:solidFill>
                <a:latin typeface="Consolas" panose="020B0609020204030204" pitchFamily="49" charset="0"/>
              </a:rPr>
              <a:t> -&gt; </a:t>
            </a:r>
            <a:r>
              <a:rPr lang="pt-BR" dirty="0">
                <a:solidFill>
                  <a:schemeClr val="accent5">
                    <a:lumMod val="60000"/>
                    <a:lumOff val="40000"/>
                  </a:schemeClr>
                </a:solidFill>
                <a:latin typeface="Consolas" panose="020B0609020204030204" pitchFamily="49" charset="0"/>
              </a:rPr>
              <a:t>D</a:t>
            </a:r>
            <a:r>
              <a:rPr lang="pt-BR" dirty="0">
                <a:solidFill>
                  <a:schemeClr val="bg1"/>
                </a:solidFill>
                <a:latin typeface="Consolas" panose="020B0609020204030204" pitchFamily="49" charset="0"/>
              </a:rPr>
              <a:t> {</a:t>
            </a:r>
          </a:p>
          <a:p>
            <a:pPr marL="0" indent="0">
              <a:buNone/>
            </a:pPr>
            <a:r>
              <a:rPr lang="pt-BR" dirty="0">
                <a:solidFill>
                  <a:schemeClr val="bg1"/>
                </a:solidFill>
                <a:latin typeface="Consolas" panose="020B0609020204030204" pitchFamily="49" charset="0"/>
              </a:rPr>
              <a:t>    </a:t>
            </a:r>
            <a:r>
              <a:rPr lang="pt-BR" b="1" dirty="0">
                <a:solidFill>
                  <a:schemeClr val="accent1">
                    <a:lumMod val="50000"/>
                    <a:lumOff val="50000"/>
                  </a:schemeClr>
                </a:solidFill>
                <a:latin typeface="Consolas" panose="020B0609020204030204" pitchFamily="49" charset="0"/>
              </a:rPr>
              <a:t>for</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digits</a:t>
            </a:r>
            <a:r>
              <a:rPr lang="pt-BR" dirty="0">
                <a:solidFill>
                  <a:schemeClr val="bg1"/>
                </a:solidFill>
                <a:latin typeface="Consolas" panose="020B0609020204030204" pitchFamily="49" charset="0"/>
              </a:rPr>
              <a:t> -&gt; </a:t>
            </a:r>
            <a:r>
              <a:rPr lang="pt-BR" dirty="0">
                <a:solidFill>
                  <a:schemeClr val="accent5">
                    <a:lumMod val="60000"/>
                    <a:lumOff val="40000"/>
                  </a:schemeClr>
                </a:solidFill>
                <a:latin typeface="Consolas" panose="020B0609020204030204" pitchFamily="49" charset="0"/>
              </a:rPr>
              <a:t>E</a:t>
            </a:r>
            <a:r>
              <a:rPr lang="pt-BR" dirty="0">
                <a:solidFill>
                  <a:schemeClr val="bg1"/>
                </a:solidFill>
                <a:latin typeface="Consolas" panose="020B0609020204030204" pitchFamily="49" charset="0"/>
              </a:rPr>
              <a:t> {</a:t>
            </a:r>
          </a:p>
          <a:p>
            <a:pPr marL="0" indent="0">
              <a:buNone/>
            </a:pPr>
            <a:r>
              <a:rPr lang="pt-BR" dirty="0">
                <a:solidFill>
                  <a:schemeClr val="bg1"/>
                </a:solidFill>
                <a:latin typeface="Consolas" panose="020B0609020204030204" pitchFamily="49" charset="0"/>
              </a:rPr>
              <a:t>        </a:t>
            </a:r>
            <a:r>
              <a:rPr lang="pt-BR" b="1" dirty="0">
                <a:solidFill>
                  <a:schemeClr val="accent1">
                    <a:lumMod val="50000"/>
                    <a:lumOff val="50000"/>
                  </a:schemeClr>
                </a:solidFill>
                <a:latin typeface="Consolas" panose="020B0609020204030204" pitchFamily="49" charset="0"/>
              </a:rPr>
              <a:t>if</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E</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D</a:t>
            </a:r>
            <a:r>
              <a:rPr lang="pt-BR" dirty="0">
                <a:solidFill>
                  <a:schemeClr val="bg1"/>
                </a:solidFill>
                <a:latin typeface="Consolas" panose="020B0609020204030204" pitchFamily="49" charset="0"/>
              </a:rPr>
              <a:t> &amp;&amp; (</a:t>
            </a:r>
            <a:r>
              <a:rPr lang="pt-BR" b="1" dirty="0">
                <a:solidFill>
                  <a:schemeClr val="accent1">
                    <a:lumMod val="50000"/>
                    <a:lumOff val="50000"/>
                  </a:schemeClr>
                </a:solidFill>
                <a:latin typeface="Consolas" panose="020B0609020204030204" pitchFamily="49" charset="0"/>
              </a:rPr>
              <a:t>my</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Y</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D</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E</a:t>
            </a:r>
            <a:r>
              <a:rPr lang="pt-BR" dirty="0">
                <a:solidFill>
                  <a:schemeClr val="bg1"/>
                </a:solidFill>
                <a:latin typeface="Consolas" panose="020B0609020204030204" pitchFamily="49" charset="0"/>
              </a:rPr>
              <a:t>) % </a:t>
            </a:r>
            <a:r>
              <a:rPr lang="pt-BR" dirty="0">
                <a:solidFill>
                  <a:schemeClr val="accent6">
                    <a:lumMod val="40000"/>
                    <a:lumOff val="60000"/>
                  </a:schemeClr>
                </a:solidFill>
                <a:latin typeface="Consolas" panose="020B0609020204030204" pitchFamily="49" charset="0"/>
              </a:rPr>
              <a:t>10</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D</a:t>
            </a: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Y</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E</a:t>
            </a:r>
            <a:r>
              <a:rPr lang="pt-BR" dirty="0">
                <a:solidFill>
                  <a:schemeClr val="bg1"/>
                </a:solidFill>
                <a:latin typeface="Consolas" panose="020B0609020204030204" pitchFamily="49" charset="0"/>
              </a:rPr>
              <a:t> {</a:t>
            </a:r>
          </a:p>
          <a:p>
            <a:pPr marL="0" indent="0">
              <a:buNone/>
            </a:pPr>
            <a:r>
              <a:rPr lang="pt-BR" dirty="0">
                <a:solidFill>
                  <a:schemeClr val="bg1"/>
                </a:solidFill>
                <a:latin typeface="Consolas" panose="020B0609020204030204" pitchFamily="49" charset="0"/>
              </a:rPr>
              <a:t>            </a:t>
            </a:r>
            <a:r>
              <a:rPr lang="pt-BR" b="1" dirty="0">
                <a:solidFill>
                  <a:schemeClr val="accent1">
                    <a:lumMod val="50000"/>
                    <a:lumOff val="50000"/>
                  </a:schemeClr>
                </a:solidFill>
                <a:latin typeface="Consolas" panose="020B0609020204030204" pitchFamily="49" charset="0"/>
              </a:rPr>
              <a:t>for</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digits</a:t>
            </a:r>
            <a:r>
              <a:rPr lang="pt-BR" dirty="0">
                <a:solidFill>
                  <a:schemeClr val="bg1"/>
                </a:solidFill>
                <a:latin typeface="Consolas" panose="020B0609020204030204" pitchFamily="49" charset="0"/>
              </a:rPr>
              <a:t> -&gt; </a:t>
            </a:r>
            <a:r>
              <a:rPr lang="pt-BR" dirty="0">
                <a:solidFill>
                  <a:schemeClr val="accent5">
                    <a:lumMod val="60000"/>
                    <a:lumOff val="40000"/>
                  </a:schemeClr>
                </a:solidFill>
                <a:latin typeface="Consolas" panose="020B0609020204030204" pitchFamily="49" charset="0"/>
              </a:rPr>
              <a:t>N</a:t>
            </a:r>
            <a:r>
              <a:rPr lang="pt-BR" dirty="0">
                <a:solidFill>
                  <a:schemeClr val="bg1"/>
                </a:solidFill>
                <a:latin typeface="Consolas" panose="020B0609020204030204" pitchFamily="49" charset="0"/>
              </a:rPr>
              <a:t> {</a:t>
            </a:r>
          </a:p>
          <a:p>
            <a:pPr marL="0" indent="0">
              <a:buNone/>
            </a:pPr>
            <a:r>
              <a:rPr lang="pt-BR" dirty="0">
                <a:solidFill>
                  <a:schemeClr val="bg1"/>
                </a:solidFill>
                <a:latin typeface="Consolas" panose="020B0609020204030204" pitchFamily="49" charset="0"/>
              </a:rPr>
              <a:t>                </a:t>
            </a:r>
            <a:r>
              <a:rPr lang="pt-BR" b="1" dirty="0">
                <a:solidFill>
                  <a:schemeClr val="accent1">
                    <a:lumMod val="50000"/>
                    <a:lumOff val="50000"/>
                  </a:schemeClr>
                </a:solidFill>
                <a:latin typeface="Consolas" panose="020B0609020204030204" pitchFamily="49" charset="0"/>
              </a:rPr>
              <a:t>if</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N</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D</a:t>
            </a: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N</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E</a:t>
            </a: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N</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Y</a:t>
            </a:r>
            <a:r>
              <a:rPr lang="pt-BR" dirty="0">
                <a:solidFill>
                  <a:schemeClr val="bg1"/>
                </a:solidFill>
                <a:latin typeface="Consolas" panose="020B0609020204030204" pitchFamily="49" charset="0"/>
              </a:rPr>
              <a:t> &amp;&amp; (</a:t>
            </a:r>
            <a:r>
              <a:rPr lang="pt-BR" b="1" dirty="0">
                <a:solidFill>
                  <a:schemeClr val="accent1">
                    <a:lumMod val="50000"/>
                    <a:lumOff val="50000"/>
                  </a:schemeClr>
                </a:solidFill>
                <a:latin typeface="Consolas" panose="020B0609020204030204" pitchFamily="49" charset="0"/>
              </a:rPr>
              <a:t>my</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R</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E</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N</a:t>
            </a:r>
            <a:r>
              <a:rPr lang="pt-BR" dirty="0">
                <a:solidFill>
                  <a:schemeClr val="bg1"/>
                </a:solidFill>
                <a:latin typeface="Consolas" panose="020B0609020204030204" pitchFamily="49" charset="0"/>
              </a:rPr>
              <a:t> - (</a:t>
            </a:r>
            <a:r>
              <a:rPr lang="pt-BR" b="1" dirty="0">
                <a:solidFill>
                  <a:schemeClr val="accent1">
                    <a:lumMod val="50000"/>
                    <a:lumOff val="50000"/>
                  </a:schemeClr>
                </a:solidFill>
                <a:latin typeface="Consolas" panose="020B0609020204030204" pitchFamily="49" charset="0"/>
              </a:rPr>
              <a:t>my</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C_1</a:t>
            </a:r>
            <a:r>
              <a:rPr lang="pt-BR" dirty="0">
                <a:solidFill>
                  <a:schemeClr val="bg1"/>
                </a:solidFill>
                <a:latin typeface="Consolas" panose="020B0609020204030204" pitchFamily="49" charset="0"/>
              </a:rPr>
              <a:t> =</a:t>
            </a:r>
          </a:p>
          <a:p>
            <a:pPr marL="0" indent="0">
              <a:buNone/>
            </a:pP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D</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E</a:t>
            </a:r>
            <a:r>
              <a:rPr lang="pt-BR" dirty="0">
                <a:solidFill>
                  <a:schemeClr val="bg1"/>
                </a:solidFill>
                <a:latin typeface="Consolas" panose="020B0609020204030204" pitchFamily="49" charset="0"/>
              </a:rPr>
              <a:t>) div </a:t>
            </a:r>
            <a:r>
              <a:rPr lang="pt-BR" dirty="0">
                <a:solidFill>
                  <a:schemeClr val="accent6">
                    <a:lumMod val="40000"/>
                    <a:lumOff val="60000"/>
                  </a:schemeClr>
                </a:solidFill>
                <a:latin typeface="Consolas" panose="020B0609020204030204" pitchFamily="49" charset="0"/>
              </a:rPr>
              <a:t>10</a:t>
            </a:r>
            <a:r>
              <a:rPr lang="pt-BR" dirty="0">
                <a:solidFill>
                  <a:schemeClr val="bg1"/>
                </a:solidFill>
                <a:latin typeface="Consolas" panose="020B0609020204030204" pitchFamily="49" charset="0"/>
              </a:rPr>
              <a:t>)) % </a:t>
            </a:r>
            <a:r>
              <a:rPr lang="pt-BR" dirty="0">
                <a:solidFill>
                  <a:schemeClr val="accent6">
                    <a:lumMod val="40000"/>
                    <a:lumOff val="60000"/>
                  </a:schemeClr>
                </a:solidFill>
                <a:latin typeface="Consolas" panose="020B0609020204030204" pitchFamily="49" charset="0"/>
              </a:rPr>
              <a:t>10</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D</a:t>
            </a: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R</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E</a:t>
            </a: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R</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Y</a:t>
            </a: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R</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N</a:t>
            </a:r>
          </a:p>
          <a:p>
            <a:pPr marL="0" indent="0">
              <a:buNone/>
            </a:pPr>
            <a:r>
              <a:rPr lang="pt-BR" dirty="0">
                <a:solidFill>
                  <a:schemeClr val="bg1"/>
                </a:solidFill>
                <a:latin typeface="Consolas" panose="020B0609020204030204" pitchFamily="49" charset="0"/>
              </a:rPr>
              <a:t>                    &amp;&amp; (</a:t>
            </a:r>
            <a:r>
              <a:rPr lang="pt-BR" b="1" dirty="0">
                <a:solidFill>
                  <a:schemeClr val="accent1">
                    <a:lumMod val="50000"/>
                    <a:lumOff val="50000"/>
                  </a:schemeClr>
                </a:solidFill>
                <a:latin typeface="Consolas" panose="020B0609020204030204" pitchFamily="49" charset="0"/>
              </a:rPr>
              <a:t>my</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O</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N</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E</a:t>
            </a:r>
            <a:r>
              <a:rPr lang="pt-BR" dirty="0">
                <a:solidFill>
                  <a:schemeClr val="bg1"/>
                </a:solidFill>
                <a:latin typeface="Consolas" panose="020B0609020204030204" pitchFamily="49" charset="0"/>
              </a:rPr>
              <a:t> - (</a:t>
            </a:r>
            <a:r>
              <a:rPr lang="pt-BR" b="1" dirty="0">
                <a:solidFill>
                  <a:schemeClr val="accent1">
                    <a:lumMod val="50000"/>
                    <a:lumOff val="50000"/>
                  </a:schemeClr>
                </a:solidFill>
                <a:latin typeface="Consolas" panose="020B0609020204030204" pitchFamily="49" charset="0"/>
              </a:rPr>
              <a:t>my</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C_2</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C_1</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N</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R</a:t>
            </a:r>
            <a:r>
              <a:rPr lang="pt-BR" dirty="0">
                <a:solidFill>
                  <a:schemeClr val="bg1"/>
                </a:solidFill>
                <a:latin typeface="Consolas" panose="020B0609020204030204" pitchFamily="49" charset="0"/>
              </a:rPr>
              <a:t>) div </a:t>
            </a:r>
            <a:r>
              <a:rPr lang="pt-BR" dirty="0">
                <a:solidFill>
                  <a:schemeClr val="accent6">
                    <a:lumMod val="40000"/>
                    <a:lumOff val="60000"/>
                  </a:schemeClr>
                </a:solidFill>
                <a:latin typeface="Consolas" panose="020B0609020204030204" pitchFamily="49" charset="0"/>
              </a:rPr>
              <a:t>10</a:t>
            </a:r>
            <a:r>
              <a:rPr lang="pt-BR" dirty="0">
                <a:solidFill>
                  <a:schemeClr val="bg1"/>
                </a:solidFill>
                <a:latin typeface="Consolas" panose="020B0609020204030204" pitchFamily="49" charset="0"/>
              </a:rPr>
              <a:t>)) % </a:t>
            </a:r>
            <a:r>
              <a:rPr lang="pt-BR" dirty="0">
                <a:solidFill>
                  <a:schemeClr val="accent6">
                    <a:lumMod val="40000"/>
                    <a:lumOff val="60000"/>
                  </a:schemeClr>
                </a:solidFill>
                <a:latin typeface="Consolas" panose="020B0609020204030204" pitchFamily="49" charset="0"/>
              </a:rPr>
              <a:t>10</a:t>
            </a:r>
            <a:r>
              <a:rPr lang="pt-BR" dirty="0">
                <a:solidFill>
                  <a:schemeClr val="bg1"/>
                </a:solidFill>
                <a:latin typeface="Consolas" panose="020B0609020204030204" pitchFamily="49" charset="0"/>
              </a:rPr>
              <a:t>)</a:t>
            </a:r>
          </a:p>
          <a:p>
            <a:pPr marL="0" indent="0">
              <a:buNone/>
            </a:pP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D</a:t>
            </a: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O</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E</a:t>
            </a: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O</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Y</a:t>
            </a: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O</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N</a:t>
            </a: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O</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R</a:t>
            </a:r>
            <a:r>
              <a:rPr lang="pt-BR" dirty="0">
                <a:solidFill>
                  <a:schemeClr val="bg1"/>
                </a:solidFill>
                <a:latin typeface="Consolas" panose="020B0609020204030204" pitchFamily="49" charset="0"/>
              </a:rPr>
              <a:t> {</a:t>
            </a:r>
          </a:p>
          <a:p>
            <a:pPr marL="0" indent="0">
              <a:buNone/>
            </a:pPr>
            <a:endParaRPr lang="pt-BR" dirty="0">
              <a:solidFill>
                <a:schemeClr val="bg1"/>
              </a:solidFill>
              <a:latin typeface="Consolas" panose="020B0609020204030204" pitchFamily="49" charset="0"/>
            </a:endParaRPr>
          </a:p>
          <a:p>
            <a:pPr marL="0" indent="0">
              <a:buNone/>
            </a:pPr>
            <a:r>
              <a:rPr lang="pt-BR" dirty="0">
                <a:solidFill>
                  <a:schemeClr val="bg1"/>
                </a:solidFill>
                <a:latin typeface="Consolas" panose="020B0609020204030204" pitchFamily="49" charset="0"/>
              </a:rPr>
              <a:t>                    </a:t>
            </a:r>
            <a:r>
              <a:rPr lang="pt-BR" b="1" dirty="0">
                <a:solidFill>
                  <a:schemeClr val="accent1">
                    <a:lumMod val="50000"/>
                    <a:lumOff val="50000"/>
                  </a:schemeClr>
                </a:solidFill>
                <a:latin typeface="Consolas" panose="020B0609020204030204" pitchFamily="49" charset="0"/>
              </a:rPr>
              <a:t>for</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digits</a:t>
            </a:r>
            <a:r>
              <a:rPr lang="pt-BR" dirty="0">
                <a:solidFill>
                  <a:schemeClr val="bg1"/>
                </a:solidFill>
                <a:latin typeface="Consolas" panose="020B0609020204030204" pitchFamily="49" charset="0"/>
              </a:rPr>
              <a:t> -&gt; </a:t>
            </a:r>
            <a:r>
              <a:rPr lang="pt-BR" dirty="0">
                <a:solidFill>
                  <a:schemeClr val="accent5">
                    <a:lumMod val="60000"/>
                    <a:lumOff val="40000"/>
                  </a:schemeClr>
                </a:solidFill>
                <a:latin typeface="Consolas" panose="020B0609020204030204" pitchFamily="49" charset="0"/>
              </a:rPr>
              <a:t>S</a:t>
            </a:r>
            <a:r>
              <a:rPr lang="pt-BR" dirty="0">
                <a:solidFill>
                  <a:schemeClr val="bg1"/>
                </a:solidFill>
                <a:latin typeface="Consolas" panose="020B0609020204030204" pitchFamily="49" charset="0"/>
              </a:rPr>
              <a:t> {</a:t>
            </a:r>
          </a:p>
          <a:p>
            <a:pPr marL="0" indent="0">
              <a:buNone/>
            </a:pPr>
            <a:r>
              <a:rPr lang="pt-BR" dirty="0">
                <a:solidFill>
                  <a:schemeClr val="bg1"/>
                </a:solidFill>
                <a:latin typeface="Consolas" panose="020B0609020204030204" pitchFamily="49" charset="0"/>
              </a:rPr>
              <a:t>                        </a:t>
            </a:r>
            <a:r>
              <a:rPr lang="pt-BR" b="1" dirty="0">
                <a:solidFill>
                  <a:schemeClr val="accent1">
                    <a:lumMod val="50000"/>
                    <a:lumOff val="50000"/>
                  </a:schemeClr>
                </a:solidFill>
                <a:latin typeface="Consolas" panose="020B0609020204030204" pitchFamily="49" charset="0"/>
              </a:rPr>
              <a:t>if</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S</a:t>
            </a:r>
            <a:r>
              <a:rPr lang="pt-BR" dirty="0">
                <a:solidFill>
                  <a:schemeClr val="bg1"/>
                </a:solidFill>
                <a:latin typeface="Consolas" panose="020B0609020204030204" pitchFamily="49" charset="0"/>
              </a:rPr>
              <a:t> != </a:t>
            </a:r>
            <a:r>
              <a:rPr lang="pt-BR" dirty="0">
                <a:solidFill>
                  <a:schemeClr val="accent6">
                    <a:lumMod val="40000"/>
                    <a:lumOff val="60000"/>
                  </a:schemeClr>
                </a:solidFill>
                <a:latin typeface="Consolas" panose="020B0609020204030204" pitchFamily="49" charset="0"/>
              </a:rPr>
              <a:t>0</a:t>
            </a: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S</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D</a:t>
            </a: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S</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E</a:t>
            </a: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S</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Y</a:t>
            </a: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S</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N</a:t>
            </a:r>
          </a:p>
          <a:p>
            <a:pPr marL="0" indent="0">
              <a:buNone/>
            </a:pP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S</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R</a:t>
            </a: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S</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O</a:t>
            </a:r>
            <a:r>
              <a:rPr lang="pt-BR" dirty="0">
                <a:solidFill>
                  <a:schemeClr val="bg1"/>
                </a:solidFill>
                <a:latin typeface="Consolas" panose="020B0609020204030204" pitchFamily="49" charset="0"/>
              </a:rPr>
              <a:t> &amp;&amp; (</a:t>
            </a:r>
            <a:r>
              <a:rPr lang="pt-BR" b="1" dirty="0">
                <a:solidFill>
                  <a:schemeClr val="accent1">
                    <a:lumMod val="50000"/>
                    <a:lumOff val="50000"/>
                  </a:schemeClr>
                </a:solidFill>
                <a:latin typeface="Consolas" panose="020B0609020204030204" pitchFamily="49" charset="0"/>
              </a:rPr>
              <a:t>my</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M</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O</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S</a:t>
            </a:r>
            <a:r>
              <a:rPr lang="pt-BR" dirty="0">
                <a:solidFill>
                  <a:schemeClr val="bg1"/>
                </a:solidFill>
                <a:latin typeface="Consolas" panose="020B0609020204030204" pitchFamily="49" charset="0"/>
              </a:rPr>
              <a:t> - (</a:t>
            </a:r>
            <a:r>
              <a:rPr lang="pt-BR" b="1" dirty="0">
                <a:solidFill>
                  <a:schemeClr val="accent1">
                    <a:lumMod val="50000"/>
                    <a:lumOff val="50000"/>
                  </a:schemeClr>
                </a:solidFill>
                <a:latin typeface="Consolas" panose="020B0609020204030204" pitchFamily="49" charset="0"/>
              </a:rPr>
              <a:t>my</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C_3</a:t>
            </a:r>
            <a:r>
              <a:rPr lang="pt-BR" dirty="0">
                <a:solidFill>
                  <a:schemeClr val="bg1"/>
                </a:solidFill>
                <a:latin typeface="Consolas" panose="020B0609020204030204" pitchFamily="49" charset="0"/>
              </a:rPr>
              <a:t> =</a:t>
            </a:r>
          </a:p>
          <a:p>
            <a:pPr marL="0" indent="0">
              <a:buNone/>
            </a:pP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C_2</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E</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O</a:t>
            </a:r>
            <a:r>
              <a:rPr lang="pt-BR" dirty="0">
                <a:solidFill>
                  <a:schemeClr val="bg1"/>
                </a:solidFill>
                <a:latin typeface="Consolas" panose="020B0609020204030204" pitchFamily="49" charset="0"/>
              </a:rPr>
              <a:t>) div </a:t>
            </a:r>
            <a:r>
              <a:rPr lang="pt-BR" dirty="0">
                <a:solidFill>
                  <a:schemeClr val="accent6">
                    <a:lumMod val="40000"/>
                    <a:lumOff val="60000"/>
                  </a:schemeClr>
                </a:solidFill>
                <a:latin typeface="Consolas" panose="020B0609020204030204" pitchFamily="49" charset="0"/>
              </a:rPr>
              <a:t>10</a:t>
            </a:r>
            <a:r>
              <a:rPr lang="pt-BR" dirty="0">
                <a:solidFill>
                  <a:schemeClr val="bg1"/>
                </a:solidFill>
                <a:latin typeface="Consolas" panose="020B0609020204030204" pitchFamily="49" charset="0"/>
              </a:rPr>
              <a:t>)) % </a:t>
            </a:r>
            <a:r>
              <a:rPr lang="pt-BR" dirty="0">
                <a:solidFill>
                  <a:schemeClr val="accent6">
                    <a:lumMod val="40000"/>
                    <a:lumOff val="60000"/>
                  </a:schemeClr>
                </a:solidFill>
                <a:latin typeface="Consolas" panose="020B0609020204030204" pitchFamily="49" charset="0"/>
              </a:rPr>
              <a:t>10</a:t>
            </a:r>
            <a:r>
              <a:rPr lang="pt-BR" dirty="0">
                <a:solidFill>
                  <a:schemeClr val="bg1"/>
                </a:solidFill>
                <a:latin typeface="Consolas" panose="020B0609020204030204" pitchFamily="49" charset="0"/>
              </a:rPr>
              <a:t>) != </a:t>
            </a:r>
            <a:r>
              <a:rPr lang="pt-BR" dirty="0">
                <a:solidFill>
                  <a:schemeClr val="accent6">
                    <a:lumMod val="40000"/>
                    <a:lumOff val="60000"/>
                  </a:schemeClr>
                </a:solidFill>
                <a:latin typeface="Consolas" panose="020B0609020204030204" pitchFamily="49" charset="0"/>
              </a:rPr>
              <a:t>0</a:t>
            </a: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M</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D</a:t>
            </a:r>
          </a:p>
          <a:p>
            <a:pPr marL="0" indent="0">
              <a:buNone/>
            </a:pP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M</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E</a:t>
            </a: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M</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Y</a:t>
            </a: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M</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N</a:t>
            </a: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M</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R</a:t>
            </a: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M</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O</a:t>
            </a:r>
          </a:p>
          <a:p>
            <a:pPr marL="0" indent="0">
              <a:buNone/>
            </a:pP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M</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S</a:t>
            </a:r>
            <a:r>
              <a:rPr lang="pt-BR" dirty="0">
                <a:solidFill>
                  <a:schemeClr val="bg1"/>
                </a:solidFill>
                <a:latin typeface="Consolas" panose="020B0609020204030204" pitchFamily="49" charset="0"/>
              </a:rPr>
              <a:t> &amp;&amp; </a:t>
            </a:r>
            <a:r>
              <a:rPr lang="pt-BR" dirty="0">
                <a:solidFill>
                  <a:schemeClr val="accent5">
                    <a:lumMod val="60000"/>
                    <a:lumOff val="40000"/>
                  </a:schemeClr>
                </a:solidFill>
                <a:latin typeface="Consolas" panose="020B0609020204030204" pitchFamily="49" charset="0"/>
              </a:rPr>
              <a:t>C_3</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S</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M</a:t>
            </a:r>
            <a:r>
              <a:rPr lang="pt-BR" dirty="0">
                <a:solidFill>
                  <a:schemeClr val="bg1"/>
                </a:solidFill>
                <a:latin typeface="Consolas" panose="020B0609020204030204" pitchFamily="49" charset="0"/>
              </a:rPr>
              <a:t> == </a:t>
            </a:r>
            <a:r>
              <a:rPr lang="pt-BR" dirty="0">
                <a:solidFill>
                  <a:schemeClr val="accent6">
                    <a:lumMod val="40000"/>
                    <a:lumOff val="60000"/>
                  </a:schemeClr>
                </a:solidFill>
                <a:latin typeface="Consolas" panose="020B0609020204030204" pitchFamily="49" charset="0"/>
              </a:rPr>
              <a:t>10</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M</a:t>
            </a:r>
            <a:r>
              <a:rPr lang="pt-BR" dirty="0">
                <a:solidFill>
                  <a:schemeClr val="bg1"/>
                </a:solidFill>
                <a:latin typeface="Consolas" panose="020B0609020204030204" pitchFamily="49" charset="0"/>
              </a:rPr>
              <a:t> + </a:t>
            </a:r>
            <a:r>
              <a:rPr lang="pt-BR" dirty="0">
                <a:solidFill>
                  <a:schemeClr val="accent5">
                    <a:lumMod val="60000"/>
                    <a:lumOff val="40000"/>
                  </a:schemeClr>
                </a:solidFill>
                <a:latin typeface="Consolas" panose="020B0609020204030204" pitchFamily="49" charset="0"/>
              </a:rPr>
              <a:t>O</a:t>
            </a:r>
            <a:r>
              <a:rPr lang="pt-BR" dirty="0">
                <a:solidFill>
                  <a:schemeClr val="bg1"/>
                </a:solidFill>
                <a:latin typeface="Consolas" panose="020B0609020204030204" pitchFamily="49" charset="0"/>
              </a:rPr>
              <a:t> {</a:t>
            </a:r>
          </a:p>
          <a:p>
            <a:pPr marL="0" indent="0">
              <a:buNone/>
            </a:pPr>
            <a:endParaRPr lang="pt-BR" dirty="0">
              <a:solidFill>
                <a:schemeClr val="bg1"/>
              </a:solidFill>
              <a:latin typeface="Consolas" panose="020B0609020204030204" pitchFamily="49" charset="0"/>
            </a:endParaRPr>
          </a:p>
          <a:p>
            <a:pPr marL="0" indent="0">
              <a:buNone/>
            </a:pPr>
            <a:r>
              <a:rPr lang="pt-BR" dirty="0">
                <a:solidFill>
                  <a:schemeClr val="bg1"/>
                </a:solidFill>
                <a:latin typeface="Consolas" panose="020B0609020204030204" pitchFamily="49" charset="0"/>
              </a:rPr>
              <a:t>                            </a:t>
            </a:r>
            <a:r>
              <a:rPr lang="pt-BR" dirty="0">
                <a:solidFill>
                  <a:schemeClr val="accent6">
                    <a:lumMod val="60000"/>
                    <a:lumOff val="40000"/>
                  </a:schemeClr>
                </a:solidFill>
                <a:latin typeface="Consolas" panose="020B0609020204030204" pitchFamily="49" charset="0"/>
              </a:rPr>
              <a:t>say</a:t>
            </a:r>
            <a:r>
              <a:rPr lang="pt-BR" dirty="0">
                <a:solidFill>
                  <a:schemeClr val="bg1"/>
                </a:solidFill>
                <a:latin typeface="Consolas" panose="020B0609020204030204" pitchFamily="49" charset="0"/>
              </a:rPr>
              <a:t>(</a:t>
            </a:r>
            <a:r>
              <a:rPr lang="pt-BR" dirty="0">
                <a:solidFill>
                  <a:schemeClr val="accent5">
                    <a:lumMod val="60000"/>
                    <a:lumOff val="40000"/>
                  </a:schemeClr>
                </a:solidFill>
                <a:latin typeface="Consolas" panose="020B0609020204030204" pitchFamily="49" charset="0"/>
              </a:rPr>
              <a:t>S</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E</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N</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D</a:t>
            </a:r>
            <a:r>
              <a:rPr lang="pt-BR" dirty="0">
                <a:solidFill>
                  <a:schemeClr val="bg1"/>
                </a:solidFill>
                <a:latin typeface="Consolas" panose="020B0609020204030204" pitchFamily="49" charset="0"/>
              </a:rPr>
              <a:t>, </a:t>
            </a:r>
            <a:r>
              <a:rPr lang="pt-BR" dirty="0">
                <a:solidFill>
                  <a:schemeClr val="accent6">
                    <a:lumMod val="40000"/>
                    <a:lumOff val="60000"/>
                  </a:schemeClr>
                </a:solidFill>
                <a:latin typeface="Consolas" panose="020B0609020204030204" pitchFamily="49" charset="0"/>
              </a:rPr>
              <a:t>"+"</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M</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O</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R</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E</a:t>
            </a:r>
            <a:r>
              <a:rPr lang="pt-BR" dirty="0">
                <a:solidFill>
                  <a:schemeClr val="bg1"/>
                </a:solidFill>
                <a:latin typeface="Consolas" panose="020B0609020204030204" pitchFamily="49" charset="0"/>
              </a:rPr>
              <a:t>, </a:t>
            </a:r>
            <a:r>
              <a:rPr lang="pt-BR" dirty="0">
                <a:solidFill>
                  <a:schemeClr val="accent6">
                    <a:lumMod val="40000"/>
                    <a:lumOff val="60000"/>
                  </a:schemeClr>
                </a:solidFill>
                <a:latin typeface="Consolas" panose="020B0609020204030204" pitchFamily="49" charset="0"/>
              </a:rPr>
              <a:t>"="</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M</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O</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N</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E</a:t>
            </a:r>
            <a:r>
              <a:rPr lang="pt-BR" dirty="0">
                <a:solidFill>
                  <a:schemeClr val="bg1"/>
                </a:solidFill>
                <a:latin typeface="Consolas" panose="020B0609020204030204" pitchFamily="49" charset="0"/>
              </a:rPr>
              <a:t>, </a:t>
            </a:r>
            <a:r>
              <a:rPr lang="pt-BR" dirty="0">
                <a:solidFill>
                  <a:schemeClr val="accent5">
                    <a:lumMod val="60000"/>
                    <a:lumOff val="40000"/>
                  </a:schemeClr>
                </a:solidFill>
                <a:latin typeface="Consolas" panose="020B0609020204030204" pitchFamily="49" charset="0"/>
              </a:rPr>
              <a:t>Y</a:t>
            </a:r>
            <a:r>
              <a:rPr lang="pt-BR" dirty="0">
                <a:solidFill>
                  <a:schemeClr val="bg1"/>
                </a:solidFill>
                <a:latin typeface="Consolas" panose="020B0609020204030204" pitchFamily="49" charset="0"/>
              </a:rPr>
              <a:t>);</a:t>
            </a:r>
          </a:p>
          <a:p>
            <a:pPr marL="0" indent="0">
              <a:buNone/>
            </a:pPr>
            <a:r>
              <a:rPr lang="pt-BR" dirty="0">
                <a:solidFill>
                  <a:schemeClr val="bg1"/>
                </a:solidFill>
                <a:latin typeface="Consolas" panose="020B0609020204030204" pitchFamily="49" charset="0"/>
              </a:rPr>
              <a:t>}   }   }   }   }   }   }</a:t>
            </a:r>
          </a:p>
        </p:txBody>
      </p:sp>
      <p:sp>
        <p:nvSpPr>
          <p:cNvPr id="3" name="Rectangle: Rounded Corners 2">
            <a:extLst>
              <a:ext uri="{FF2B5EF4-FFF2-40B4-BE49-F238E27FC236}">
                <a16:creationId xmlns:a16="http://schemas.microsoft.com/office/drawing/2014/main" id="{8765D662-AED8-4EC8-9B3D-315FCAF2B5F5}"/>
              </a:ext>
            </a:extLst>
          </p:cNvPr>
          <p:cNvSpPr/>
          <p:nvPr/>
        </p:nvSpPr>
        <p:spPr>
          <a:xfrm>
            <a:off x="287383" y="487680"/>
            <a:ext cx="2995748" cy="696686"/>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5574EEF-6C23-4F98-9B9A-8FE6C87EF1C8}"/>
              </a:ext>
            </a:extLst>
          </p:cNvPr>
          <p:cNvSpPr/>
          <p:nvPr/>
        </p:nvSpPr>
        <p:spPr>
          <a:xfrm>
            <a:off x="1894114" y="1432560"/>
            <a:ext cx="2547257" cy="431074"/>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A3B264B6-EE54-45C8-8463-DD068AE81F3D}"/>
              </a:ext>
            </a:extLst>
          </p:cNvPr>
          <p:cNvSpPr/>
          <p:nvPr/>
        </p:nvSpPr>
        <p:spPr>
          <a:xfrm>
            <a:off x="3030583" y="3505200"/>
            <a:ext cx="2547257" cy="431074"/>
          </a:xfrm>
          <a:prstGeom prst="round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5ED04AD-8735-4688-B80D-C7113D69D538}"/>
              </a:ext>
            </a:extLst>
          </p:cNvPr>
          <p:cNvSpPr txBox="1"/>
          <p:nvPr/>
        </p:nvSpPr>
        <p:spPr>
          <a:xfrm>
            <a:off x="3733391" y="143364"/>
            <a:ext cx="2227762" cy="830997"/>
          </a:xfrm>
          <a:prstGeom prst="rect">
            <a:avLst/>
          </a:prstGeom>
          <a:noFill/>
        </p:spPr>
        <p:txBody>
          <a:bodyPr wrap="square" rtlCol="0">
            <a:spAutoFit/>
          </a:bodyPr>
          <a:lstStyle/>
          <a:p>
            <a:r>
              <a:rPr lang="en-US" sz="4800" b="1" dirty="0">
                <a:solidFill>
                  <a:schemeClr val="accent4">
                    <a:lumMod val="60000"/>
                    <a:lumOff val="40000"/>
                  </a:schemeClr>
                </a:solidFill>
                <a:latin typeface="Tahoma" panose="020B0604030504040204" pitchFamily="34" charset="0"/>
                <a:ea typeface="Tahoma" panose="020B0604030504040204" pitchFamily="34" charset="0"/>
                <a:cs typeface="Tahoma" panose="020B0604030504040204" pitchFamily="34" charset="0"/>
              </a:rPr>
              <a:t>search</a:t>
            </a:r>
          </a:p>
        </p:txBody>
      </p:sp>
      <p:sp>
        <p:nvSpPr>
          <p:cNvPr id="7" name="Rectangle: Rounded Corners 6">
            <a:extLst>
              <a:ext uri="{FF2B5EF4-FFF2-40B4-BE49-F238E27FC236}">
                <a16:creationId xmlns:a16="http://schemas.microsoft.com/office/drawing/2014/main" id="{B3A5B42F-F457-4B57-B35D-76657442581C}"/>
              </a:ext>
            </a:extLst>
          </p:cNvPr>
          <p:cNvSpPr/>
          <p:nvPr/>
        </p:nvSpPr>
        <p:spPr>
          <a:xfrm>
            <a:off x="1319348" y="1078685"/>
            <a:ext cx="7319827" cy="431074"/>
          </a:xfrm>
          <a:prstGeom prst="roundRect">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735FAAA-291A-46D2-B33B-30E7953C9E93}"/>
              </a:ext>
            </a:extLst>
          </p:cNvPr>
          <p:cNvSpPr/>
          <p:nvPr/>
        </p:nvSpPr>
        <p:spPr>
          <a:xfrm>
            <a:off x="2436086" y="1786435"/>
            <a:ext cx="8870089" cy="1481516"/>
          </a:xfrm>
          <a:prstGeom prst="roundRect">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05C219C-53EE-46AC-BB68-4AF99420F133}"/>
              </a:ext>
            </a:extLst>
          </p:cNvPr>
          <p:cNvSpPr/>
          <p:nvPr/>
        </p:nvSpPr>
        <p:spPr>
          <a:xfrm>
            <a:off x="3495675" y="3830712"/>
            <a:ext cx="7705726" cy="1808088"/>
          </a:xfrm>
          <a:prstGeom prst="roundRect">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DEA74B-AC34-45C6-8A99-EBB887C60D6F}"/>
              </a:ext>
            </a:extLst>
          </p:cNvPr>
          <p:cNvSpPr txBox="1"/>
          <p:nvPr/>
        </p:nvSpPr>
        <p:spPr>
          <a:xfrm>
            <a:off x="260442" y="3855780"/>
            <a:ext cx="4043769" cy="1569660"/>
          </a:xfrm>
          <a:prstGeom prst="rect">
            <a:avLst/>
          </a:prstGeom>
          <a:noFill/>
        </p:spPr>
        <p:txBody>
          <a:bodyPr wrap="square" rtlCol="0">
            <a:spAutoFit/>
          </a:bodyPr>
          <a:lstStyle/>
          <a:p>
            <a:r>
              <a:rPr lang="en-US" sz="4800" b="1" dirty="0">
                <a:solidFill>
                  <a:schemeClr val="accent6">
                    <a:lumMod val="60000"/>
                    <a:lumOff val="40000"/>
                  </a:schemeClr>
                </a:solidFill>
                <a:latin typeface="Tahoma" panose="020B0604030504040204" pitchFamily="34" charset="0"/>
                <a:ea typeface="Tahoma" panose="020B0604030504040204" pitchFamily="34" charset="0"/>
                <a:cs typeface="Tahoma" panose="020B0604030504040204" pitchFamily="34" charset="0"/>
              </a:rPr>
              <a:t>constraint propagation</a:t>
            </a:r>
          </a:p>
        </p:txBody>
      </p:sp>
      <p:sp>
        <p:nvSpPr>
          <p:cNvPr id="11" name="Rectangle: Rounded Corners 10">
            <a:extLst>
              <a:ext uri="{FF2B5EF4-FFF2-40B4-BE49-F238E27FC236}">
                <a16:creationId xmlns:a16="http://schemas.microsoft.com/office/drawing/2014/main" id="{14655844-F477-446D-B895-2B64AFDF7907}"/>
              </a:ext>
            </a:extLst>
          </p:cNvPr>
          <p:cNvSpPr/>
          <p:nvPr/>
        </p:nvSpPr>
        <p:spPr>
          <a:xfrm>
            <a:off x="260442" y="6206717"/>
            <a:ext cx="3644808" cy="431074"/>
          </a:xfrm>
          <a:prstGeom prst="roundRect">
            <a:avLst/>
          </a:prstGeom>
          <a:noFill/>
          <a:ln w="571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9532EFD-0F5A-45C2-95E1-95817D6BC9BA}"/>
              </a:ext>
            </a:extLst>
          </p:cNvPr>
          <p:cNvSpPr txBox="1"/>
          <p:nvPr/>
        </p:nvSpPr>
        <p:spPr>
          <a:xfrm>
            <a:off x="1055913" y="5638800"/>
            <a:ext cx="1943100" cy="461665"/>
          </a:xfrm>
          <a:prstGeom prst="rect">
            <a:avLst/>
          </a:prstGeom>
          <a:noFill/>
        </p:spPr>
        <p:txBody>
          <a:bodyPr wrap="square" rtlCol="0">
            <a:spAutoFit/>
          </a:bodyPr>
          <a:lstStyle/>
          <a:p>
            <a:pPr algn="ctr"/>
            <a:r>
              <a:rPr lang="en-US" sz="2400" b="1" dirty="0">
                <a:solidFill>
                  <a:schemeClr val="bg2">
                    <a:lumMod val="75000"/>
                  </a:schemeClr>
                </a:solidFill>
                <a:latin typeface="Tahoma" panose="020B0604030504040204" pitchFamily="34" charset="0"/>
                <a:ea typeface="Tahoma" panose="020B0604030504040204" pitchFamily="34" charset="0"/>
                <a:cs typeface="Tahoma" panose="020B0604030504040204" pitchFamily="34" charset="0"/>
              </a:rPr>
              <a:t>sorry </a:t>
            </a:r>
            <a:r>
              <a:rPr lang="en-US" sz="2400" b="1" dirty="0">
                <a:solidFill>
                  <a:schemeClr val="bg2">
                    <a:lumMod val="75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endParaRPr lang="en-US" sz="2400" b="1" dirty="0">
              <a:solidFill>
                <a:schemeClr val="bg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1817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animBg="1"/>
      <p:bldP spid="8" grpId="0" animBg="1"/>
      <p:bldP spid="9" grpId="0" animBg="1"/>
      <p:bldP spid="10" grpId="0"/>
      <p:bldP spid="11" grpId="0" animBg="1"/>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1913FC-E98C-4E8F-B8D4-8F8DFE01140C}"/>
              </a:ext>
            </a:extLst>
          </p:cNvPr>
          <p:cNvPicPr>
            <a:picLocks noChangeAspect="1"/>
          </p:cNvPicPr>
          <p:nvPr/>
        </p:nvPicPr>
        <p:blipFill>
          <a:blip r:embed="rId2"/>
          <a:stretch>
            <a:fillRect/>
          </a:stretch>
        </p:blipFill>
        <p:spPr>
          <a:xfrm>
            <a:off x="412513" y="775064"/>
            <a:ext cx="11366974" cy="5307872"/>
          </a:xfrm>
          <a:prstGeom prst="rect">
            <a:avLst/>
          </a:prstGeom>
        </p:spPr>
      </p:pic>
    </p:spTree>
    <p:extLst>
      <p:ext uri="{BB962C8B-B14F-4D97-AF65-F5344CB8AC3E}">
        <p14:creationId xmlns:p14="http://schemas.microsoft.com/office/powerpoint/2010/main" val="24776737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C39783-9204-4795-9284-A73B9E1D3661}"/>
              </a:ext>
            </a:extLst>
          </p:cNvPr>
          <p:cNvPicPr>
            <a:picLocks noChangeAspect="1"/>
          </p:cNvPicPr>
          <p:nvPr/>
        </p:nvPicPr>
        <p:blipFill>
          <a:blip r:embed="rId2"/>
          <a:stretch>
            <a:fillRect/>
          </a:stretch>
        </p:blipFill>
        <p:spPr>
          <a:xfrm>
            <a:off x="261258" y="128910"/>
            <a:ext cx="11669484" cy="6600180"/>
          </a:xfrm>
          <a:prstGeom prst="rect">
            <a:avLst/>
          </a:prstGeom>
        </p:spPr>
      </p:pic>
    </p:spTree>
    <p:extLst>
      <p:ext uri="{BB962C8B-B14F-4D97-AF65-F5344CB8AC3E}">
        <p14:creationId xmlns:p14="http://schemas.microsoft.com/office/powerpoint/2010/main" val="34026243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DBDC33-0D0D-49FF-8B1B-97AF2C72444C}"/>
              </a:ext>
            </a:extLst>
          </p:cNvPr>
          <p:cNvPicPr>
            <a:picLocks noChangeAspect="1"/>
          </p:cNvPicPr>
          <p:nvPr/>
        </p:nvPicPr>
        <p:blipFill>
          <a:blip r:embed="rId2"/>
          <a:stretch>
            <a:fillRect/>
          </a:stretch>
        </p:blipFill>
        <p:spPr>
          <a:xfrm>
            <a:off x="366323" y="809898"/>
            <a:ext cx="11459354" cy="5238204"/>
          </a:xfrm>
          <a:prstGeom prst="rect">
            <a:avLst/>
          </a:prstGeom>
        </p:spPr>
      </p:pic>
    </p:spTree>
    <p:extLst>
      <p:ext uri="{BB962C8B-B14F-4D97-AF65-F5344CB8AC3E}">
        <p14:creationId xmlns:p14="http://schemas.microsoft.com/office/powerpoint/2010/main" val="3363990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0393C1-4796-4780-A0A7-64900323216F}"/>
              </a:ext>
            </a:extLst>
          </p:cNvPr>
          <p:cNvPicPr>
            <a:picLocks noChangeAspect="1"/>
          </p:cNvPicPr>
          <p:nvPr/>
        </p:nvPicPr>
        <p:blipFill>
          <a:blip r:embed="rId2"/>
          <a:stretch>
            <a:fillRect/>
          </a:stretch>
        </p:blipFill>
        <p:spPr>
          <a:xfrm>
            <a:off x="3305031" y="358617"/>
            <a:ext cx="5581937" cy="6140766"/>
          </a:xfrm>
          <a:prstGeom prst="rect">
            <a:avLst/>
          </a:prstGeom>
        </p:spPr>
      </p:pic>
    </p:spTree>
    <p:extLst>
      <p:ext uri="{BB962C8B-B14F-4D97-AF65-F5344CB8AC3E}">
        <p14:creationId xmlns:p14="http://schemas.microsoft.com/office/powerpoint/2010/main" val="7942019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CB90F2-1C27-4122-8766-FB5B9479BE7E}"/>
              </a:ext>
            </a:extLst>
          </p:cNvPr>
          <p:cNvPicPr>
            <a:picLocks noChangeAspect="1"/>
          </p:cNvPicPr>
          <p:nvPr/>
        </p:nvPicPr>
        <p:blipFill>
          <a:blip r:embed="rId2"/>
          <a:stretch>
            <a:fillRect/>
          </a:stretch>
        </p:blipFill>
        <p:spPr>
          <a:xfrm>
            <a:off x="339634" y="887229"/>
            <a:ext cx="11512732" cy="5083542"/>
          </a:xfrm>
          <a:prstGeom prst="rect">
            <a:avLst/>
          </a:prstGeom>
        </p:spPr>
      </p:pic>
    </p:spTree>
    <p:extLst>
      <p:ext uri="{BB962C8B-B14F-4D97-AF65-F5344CB8AC3E}">
        <p14:creationId xmlns:p14="http://schemas.microsoft.com/office/powerpoint/2010/main" val="3220982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50D1B9-2C68-4171-8EC3-411BF95971AB}"/>
              </a:ext>
            </a:extLst>
          </p:cNvPr>
          <p:cNvPicPr>
            <a:picLocks noChangeAspect="1"/>
          </p:cNvPicPr>
          <p:nvPr/>
        </p:nvPicPr>
        <p:blipFill>
          <a:blip r:embed="rId2"/>
          <a:stretch>
            <a:fillRect/>
          </a:stretch>
        </p:blipFill>
        <p:spPr>
          <a:xfrm>
            <a:off x="420922" y="531224"/>
            <a:ext cx="11350156" cy="5795552"/>
          </a:xfrm>
          <a:prstGeom prst="rect">
            <a:avLst/>
          </a:prstGeom>
        </p:spPr>
      </p:pic>
      <p:sp>
        <p:nvSpPr>
          <p:cNvPr id="2" name="Rectangle 1">
            <a:extLst>
              <a:ext uri="{FF2B5EF4-FFF2-40B4-BE49-F238E27FC236}">
                <a16:creationId xmlns:a16="http://schemas.microsoft.com/office/drawing/2014/main" id="{CC20ACA4-6D6C-498D-BBF1-7C2138BB950B}"/>
              </a:ext>
            </a:extLst>
          </p:cNvPr>
          <p:cNvSpPr/>
          <p:nvPr/>
        </p:nvSpPr>
        <p:spPr>
          <a:xfrm>
            <a:off x="7200900" y="2905125"/>
            <a:ext cx="3190875" cy="523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48A85E55-801D-43A9-A262-05C77C4AA8A4}"/>
              </a:ext>
            </a:extLst>
          </p:cNvPr>
          <p:cNvSpPr/>
          <p:nvPr/>
        </p:nvSpPr>
        <p:spPr>
          <a:xfrm>
            <a:off x="1162050" y="3429000"/>
            <a:ext cx="6172200" cy="523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2083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
                                      </p:to>
                                    </p:set>
                                    <p:animEffect filter="image" prLst="opacity: 0">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2"/>
                                        </p:tgtEl>
                                        <p:attrNameLst>
                                          <p:attrName>style.opacity</p:attrName>
                                        </p:attrNameLst>
                                      </p:cBhvr>
                                      <p:to>
                                        <p:strVal val="0"/>
                                      </p:to>
                                    </p:set>
                                    <p:animEffect filter="image" prLst="opacity: 0">
                                      <p:cBhvr rctx="IE">
                                        <p:cTn id="10"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48E9C8-2AF7-4BE6-B662-81E795A21059}"/>
              </a:ext>
            </a:extLst>
          </p:cNvPr>
          <p:cNvPicPr>
            <a:picLocks noChangeAspect="1"/>
          </p:cNvPicPr>
          <p:nvPr/>
        </p:nvPicPr>
        <p:blipFill>
          <a:blip r:embed="rId2"/>
          <a:stretch>
            <a:fillRect/>
          </a:stretch>
        </p:blipFill>
        <p:spPr>
          <a:xfrm>
            <a:off x="467361" y="376593"/>
            <a:ext cx="11257278" cy="6104814"/>
          </a:xfrm>
          <a:prstGeom prst="rect">
            <a:avLst/>
          </a:prstGeom>
        </p:spPr>
      </p:pic>
      <p:sp>
        <p:nvSpPr>
          <p:cNvPr id="2" name="Rectangle 1">
            <a:extLst>
              <a:ext uri="{FF2B5EF4-FFF2-40B4-BE49-F238E27FC236}">
                <a16:creationId xmlns:a16="http://schemas.microsoft.com/office/drawing/2014/main" id="{3E76C9E8-3B28-42F4-BA80-DDB555E31A26}"/>
              </a:ext>
            </a:extLst>
          </p:cNvPr>
          <p:cNvSpPr/>
          <p:nvPr/>
        </p:nvSpPr>
        <p:spPr>
          <a:xfrm>
            <a:off x="3895725" y="2714625"/>
            <a:ext cx="5553075" cy="50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77950BF-50C1-485B-8B5E-E8594CFFD8DD}"/>
              </a:ext>
            </a:extLst>
          </p:cNvPr>
          <p:cNvSpPr/>
          <p:nvPr/>
        </p:nvSpPr>
        <p:spPr>
          <a:xfrm>
            <a:off x="1276350" y="3219450"/>
            <a:ext cx="1952625" cy="50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747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
                                      </p:to>
                                    </p:set>
                                    <p:animEffect filter="image" prLst="opacity: 0">
                                      <p:cBhvr rctx="IE">
                                        <p:cTn id="7" dur="indefinite"/>
                                        <p:tgtEl>
                                          <p:spTgt spid="4"/>
                                        </p:tgtEl>
                                      </p:cBhvr>
                                    </p:animEffect>
                                  </p:childTnLst>
                                </p:cTn>
                              </p:par>
                              <p:par>
                                <p:cTn id="8" presetID="9" presetClass="emph" presetSubtype="0" grpId="0" nodeType="withEffect">
                                  <p:stCondLst>
                                    <p:cond delay="0"/>
                                  </p:stCondLst>
                                  <p:childTnLst>
                                    <p:set>
                                      <p:cBhvr>
                                        <p:cTn id="9" dur="indefinite"/>
                                        <p:tgtEl>
                                          <p:spTgt spid="2"/>
                                        </p:tgtEl>
                                        <p:attrNameLst>
                                          <p:attrName>style.opacity</p:attrName>
                                        </p:attrNameLst>
                                      </p:cBhvr>
                                      <p:to>
                                        <p:strVal val="0"/>
                                      </p:to>
                                    </p:set>
                                    <p:animEffect filter="image" prLst="opacity: 0">
                                      <p:cBhvr rctx="IE">
                                        <p:cTn id="10" dur="indefinite"/>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1A819D-9AC6-4196-9BE3-32EEF2C265F5}"/>
              </a:ext>
            </a:extLst>
          </p:cNvPr>
          <p:cNvPicPr>
            <a:picLocks noChangeAspect="1"/>
          </p:cNvPicPr>
          <p:nvPr/>
        </p:nvPicPr>
        <p:blipFill>
          <a:blip r:embed="rId2"/>
          <a:stretch>
            <a:fillRect/>
          </a:stretch>
        </p:blipFill>
        <p:spPr>
          <a:xfrm>
            <a:off x="1981200" y="219635"/>
            <a:ext cx="8229600" cy="6418730"/>
          </a:xfrm>
          <a:prstGeom prst="rect">
            <a:avLst/>
          </a:prstGeom>
        </p:spPr>
      </p:pic>
    </p:spTree>
    <p:extLst>
      <p:ext uri="{BB962C8B-B14F-4D97-AF65-F5344CB8AC3E}">
        <p14:creationId xmlns:p14="http://schemas.microsoft.com/office/powerpoint/2010/main" val="23319344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B94F6-6F4C-4B41-9691-D769BE1A3997}"/>
              </a:ext>
            </a:extLst>
          </p:cNvPr>
          <p:cNvPicPr>
            <a:picLocks noChangeAspect="1"/>
          </p:cNvPicPr>
          <p:nvPr/>
        </p:nvPicPr>
        <p:blipFill>
          <a:blip r:embed="rId2"/>
          <a:stretch>
            <a:fillRect/>
          </a:stretch>
        </p:blipFill>
        <p:spPr>
          <a:xfrm>
            <a:off x="3162149" y="593579"/>
            <a:ext cx="5867702" cy="5670841"/>
          </a:xfrm>
          <a:prstGeom prst="rect">
            <a:avLst/>
          </a:prstGeom>
        </p:spPr>
      </p:pic>
      <p:pic>
        <p:nvPicPr>
          <p:cNvPr id="2" name="Picture 1">
            <a:extLst>
              <a:ext uri="{FF2B5EF4-FFF2-40B4-BE49-F238E27FC236}">
                <a16:creationId xmlns:a16="http://schemas.microsoft.com/office/drawing/2014/main" id="{B2AF50DF-3BE6-4472-B703-61401479DAD5}"/>
              </a:ext>
            </a:extLst>
          </p:cNvPr>
          <p:cNvPicPr>
            <a:picLocks noChangeAspect="1"/>
          </p:cNvPicPr>
          <p:nvPr/>
        </p:nvPicPr>
        <p:blipFill>
          <a:blip r:embed="rId3"/>
          <a:stretch>
            <a:fillRect/>
          </a:stretch>
        </p:blipFill>
        <p:spPr>
          <a:xfrm>
            <a:off x="535774" y="1400175"/>
            <a:ext cx="11120452" cy="4057650"/>
          </a:xfrm>
          <a:prstGeom prst="rect">
            <a:avLst/>
          </a:prstGeom>
        </p:spPr>
      </p:pic>
    </p:spTree>
    <p:extLst>
      <p:ext uri="{BB962C8B-B14F-4D97-AF65-F5344CB8AC3E}">
        <p14:creationId xmlns:p14="http://schemas.microsoft.com/office/powerpoint/2010/main" val="4194704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B6BDD0-F43E-48D5-8A5A-8EAD8151C35C}"/>
              </a:ext>
            </a:extLst>
          </p:cNvPr>
          <p:cNvPicPr>
            <a:picLocks noChangeAspect="1"/>
          </p:cNvPicPr>
          <p:nvPr/>
        </p:nvPicPr>
        <p:blipFill>
          <a:blip r:embed="rId2"/>
          <a:stretch>
            <a:fillRect/>
          </a:stretch>
        </p:blipFill>
        <p:spPr>
          <a:xfrm>
            <a:off x="185138" y="579121"/>
            <a:ext cx="11821724" cy="5699758"/>
          </a:xfrm>
          <a:prstGeom prst="rect">
            <a:avLst/>
          </a:prstGeom>
        </p:spPr>
      </p:pic>
    </p:spTree>
    <p:extLst>
      <p:ext uri="{BB962C8B-B14F-4D97-AF65-F5344CB8AC3E}">
        <p14:creationId xmlns:p14="http://schemas.microsoft.com/office/powerpoint/2010/main" val="266101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F8BCBD-D1A3-40DE-A5AE-F6A833607CB1}"/>
              </a:ext>
            </a:extLst>
          </p:cNvPr>
          <p:cNvSpPr>
            <a:spLocks noGrp="1"/>
          </p:cNvSpPr>
          <p:nvPr>
            <p:ph type="title"/>
          </p:nvPr>
        </p:nvSpPr>
        <p:spPr>
          <a:xfrm>
            <a:off x="4586151" y="2035311"/>
            <a:ext cx="3019697" cy="2787378"/>
          </a:xfrm>
        </p:spPr>
        <p:txBody>
          <a:bodyPr/>
          <a:lstStyle/>
          <a:p>
            <a:r>
              <a:rPr lang="sv-SE" dirty="0">
                <a:latin typeface="Consolas" panose="020B0609020204030204" pitchFamily="49" charset="0"/>
                <a:ea typeface="Tahoma" panose="020B0604030504040204" pitchFamily="34" charset="0"/>
                <a:cs typeface="Tahoma" panose="020B0604030504040204" pitchFamily="34" charset="0"/>
              </a:rPr>
              <a:t>  S E N D</a:t>
            </a:r>
            <a:br>
              <a:rPr lang="sv-SE" dirty="0">
                <a:latin typeface="Consolas" panose="020B0609020204030204" pitchFamily="49" charset="0"/>
                <a:ea typeface="Tahoma" panose="020B0604030504040204" pitchFamily="34" charset="0"/>
                <a:cs typeface="Tahoma" panose="020B0604030504040204" pitchFamily="34" charset="0"/>
              </a:rPr>
            </a:br>
            <a:r>
              <a:rPr lang="sv-SE" dirty="0">
                <a:latin typeface="Consolas" panose="020B0609020204030204" pitchFamily="49" charset="0"/>
                <a:ea typeface="Tahoma" panose="020B0604030504040204" pitchFamily="34" charset="0"/>
                <a:cs typeface="Tahoma" panose="020B0604030504040204" pitchFamily="34" charset="0"/>
              </a:rPr>
              <a:t>+ M O R E</a:t>
            </a:r>
            <a:br>
              <a:rPr lang="sv-SE" dirty="0">
                <a:latin typeface="Consolas" panose="020B0609020204030204" pitchFamily="49" charset="0"/>
                <a:ea typeface="Tahoma" panose="020B0604030504040204" pitchFamily="34" charset="0"/>
                <a:cs typeface="Tahoma" panose="020B0604030504040204" pitchFamily="34" charset="0"/>
              </a:rPr>
            </a:br>
            <a:r>
              <a:rPr lang="sv-SE" dirty="0">
                <a:latin typeface="Consolas" panose="020B0609020204030204" pitchFamily="49" charset="0"/>
                <a:ea typeface="Tahoma" panose="020B0604030504040204" pitchFamily="34" charset="0"/>
                <a:cs typeface="Tahoma" panose="020B0604030504040204" pitchFamily="34" charset="0"/>
              </a:rPr>
              <a:t>---------</a:t>
            </a:r>
            <a:br>
              <a:rPr lang="sv-SE" dirty="0">
                <a:latin typeface="Consolas" panose="020B0609020204030204" pitchFamily="49" charset="0"/>
                <a:ea typeface="Tahoma" panose="020B0604030504040204" pitchFamily="34" charset="0"/>
                <a:cs typeface="Tahoma" panose="020B0604030504040204" pitchFamily="34" charset="0"/>
              </a:rPr>
            </a:br>
            <a:r>
              <a:rPr lang="sv-SE" dirty="0">
                <a:latin typeface="Consolas" panose="020B0609020204030204" pitchFamily="49" charset="0"/>
                <a:ea typeface="Tahoma" panose="020B0604030504040204" pitchFamily="34" charset="0"/>
                <a:cs typeface="Tahoma" panose="020B0604030504040204" pitchFamily="34" charset="0"/>
              </a:rPr>
              <a:t>M O N E Y</a:t>
            </a:r>
            <a:endParaRPr lang="LID4096" dirty="0">
              <a:latin typeface="Consolas" panose="020B0609020204030204" pitchFamily="49"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278644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7FCAEB-C505-4484-AA5A-D0D3B7F7C6E3}"/>
              </a:ext>
            </a:extLst>
          </p:cNvPr>
          <p:cNvPicPr>
            <a:picLocks noChangeAspect="1"/>
          </p:cNvPicPr>
          <p:nvPr/>
        </p:nvPicPr>
        <p:blipFill>
          <a:blip r:embed="rId2"/>
          <a:stretch>
            <a:fillRect/>
          </a:stretch>
        </p:blipFill>
        <p:spPr>
          <a:xfrm>
            <a:off x="873761" y="242066"/>
            <a:ext cx="10444478" cy="6373868"/>
          </a:xfrm>
          <a:prstGeom prst="rect">
            <a:avLst/>
          </a:prstGeom>
        </p:spPr>
      </p:pic>
      <p:sp>
        <p:nvSpPr>
          <p:cNvPr id="3" name="Rectangle 2">
            <a:extLst>
              <a:ext uri="{FF2B5EF4-FFF2-40B4-BE49-F238E27FC236}">
                <a16:creationId xmlns:a16="http://schemas.microsoft.com/office/drawing/2014/main" id="{2FFB343E-1B37-479D-ADA3-4DE0A5238B79}"/>
              </a:ext>
            </a:extLst>
          </p:cNvPr>
          <p:cNvSpPr/>
          <p:nvPr/>
        </p:nvSpPr>
        <p:spPr>
          <a:xfrm>
            <a:off x="1495425" y="3895725"/>
            <a:ext cx="2276475" cy="523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625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
                                      </p:to>
                                    </p:set>
                                    <p:animEffect filter="image" prLst="opacity: 0">
                                      <p:cBhvr rctx="IE">
                                        <p:cTn id="7"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6713FD-CBF9-41F3-8F9D-7ED44E476341}"/>
              </a:ext>
            </a:extLst>
          </p:cNvPr>
          <p:cNvPicPr>
            <a:picLocks noChangeAspect="1"/>
          </p:cNvPicPr>
          <p:nvPr/>
        </p:nvPicPr>
        <p:blipFill>
          <a:blip r:embed="rId2"/>
          <a:stretch>
            <a:fillRect/>
          </a:stretch>
        </p:blipFill>
        <p:spPr>
          <a:xfrm>
            <a:off x="232273" y="426721"/>
            <a:ext cx="11727454" cy="6004558"/>
          </a:xfrm>
          <a:prstGeom prst="rect">
            <a:avLst/>
          </a:prstGeom>
        </p:spPr>
      </p:pic>
    </p:spTree>
    <p:extLst>
      <p:ext uri="{BB962C8B-B14F-4D97-AF65-F5344CB8AC3E}">
        <p14:creationId xmlns:p14="http://schemas.microsoft.com/office/powerpoint/2010/main" val="24941417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A4185A-8312-4C73-9CC5-1967C249015C}"/>
              </a:ext>
            </a:extLst>
          </p:cNvPr>
          <p:cNvPicPr>
            <a:picLocks noChangeAspect="1"/>
          </p:cNvPicPr>
          <p:nvPr/>
        </p:nvPicPr>
        <p:blipFill>
          <a:blip r:embed="rId2"/>
          <a:stretch>
            <a:fillRect/>
          </a:stretch>
        </p:blipFill>
        <p:spPr>
          <a:xfrm>
            <a:off x="3840480" y="68995"/>
            <a:ext cx="4511040" cy="6720010"/>
          </a:xfrm>
          <a:prstGeom prst="rect">
            <a:avLst/>
          </a:prstGeom>
        </p:spPr>
      </p:pic>
    </p:spTree>
    <p:extLst>
      <p:ext uri="{BB962C8B-B14F-4D97-AF65-F5344CB8AC3E}">
        <p14:creationId xmlns:p14="http://schemas.microsoft.com/office/powerpoint/2010/main" val="11317237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616079-60B7-4C1D-A639-33FD6F46DF82}"/>
              </a:ext>
            </a:extLst>
          </p:cNvPr>
          <p:cNvPicPr>
            <a:picLocks noChangeAspect="1"/>
          </p:cNvPicPr>
          <p:nvPr/>
        </p:nvPicPr>
        <p:blipFill>
          <a:blip r:embed="rId2"/>
          <a:stretch>
            <a:fillRect/>
          </a:stretch>
        </p:blipFill>
        <p:spPr>
          <a:xfrm>
            <a:off x="518160" y="341050"/>
            <a:ext cx="11155680" cy="6175900"/>
          </a:xfrm>
          <a:prstGeom prst="rect">
            <a:avLst/>
          </a:prstGeom>
        </p:spPr>
      </p:pic>
    </p:spTree>
    <p:extLst>
      <p:ext uri="{BB962C8B-B14F-4D97-AF65-F5344CB8AC3E}">
        <p14:creationId xmlns:p14="http://schemas.microsoft.com/office/powerpoint/2010/main" val="27171421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76331B-5EA2-48B7-97F7-6BFC3E5B3C86}"/>
              </a:ext>
            </a:extLst>
          </p:cNvPr>
          <p:cNvPicPr>
            <a:picLocks noChangeAspect="1"/>
          </p:cNvPicPr>
          <p:nvPr/>
        </p:nvPicPr>
        <p:blipFill>
          <a:blip r:embed="rId2"/>
          <a:stretch>
            <a:fillRect/>
          </a:stretch>
        </p:blipFill>
        <p:spPr>
          <a:xfrm>
            <a:off x="924560" y="201189"/>
            <a:ext cx="10342880" cy="6455622"/>
          </a:xfrm>
          <a:prstGeom prst="rect">
            <a:avLst/>
          </a:prstGeom>
        </p:spPr>
      </p:pic>
      <p:sp>
        <p:nvSpPr>
          <p:cNvPr id="3" name="Rectangle 2">
            <a:extLst>
              <a:ext uri="{FF2B5EF4-FFF2-40B4-BE49-F238E27FC236}">
                <a16:creationId xmlns:a16="http://schemas.microsoft.com/office/drawing/2014/main" id="{D7B1110E-F27B-47C2-8464-F1500830A022}"/>
              </a:ext>
            </a:extLst>
          </p:cNvPr>
          <p:cNvSpPr/>
          <p:nvPr/>
        </p:nvSpPr>
        <p:spPr>
          <a:xfrm>
            <a:off x="1600200" y="3867150"/>
            <a:ext cx="2990850" cy="495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241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
                                      </p:to>
                                    </p:set>
                                    <p:animEffect filter="image" prLst="opacity: 0">
                                      <p:cBhvr rctx="IE">
                                        <p:cTn id="7"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5E8158-11A2-49C2-B876-3F63F168E233}"/>
              </a:ext>
            </a:extLst>
          </p:cNvPr>
          <p:cNvPicPr>
            <a:picLocks noChangeAspect="1"/>
          </p:cNvPicPr>
          <p:nvPr/>
        </p:nvPicPr>
        <p:blipFill>
          <a:blip r:embed="rId2"/>
          <a:stretch>
            <a:fillRect/>
          </a:stretch>
        </p:blipFill>
        <p:spPr>
          <a:xfrm>
            <a:off x="133884" y="660400"/>
            <a:ext cx="11924232" cy="5537200"/>
          </a:xfrm>
          <a:prstGeom prst="rect">
            <a:avLst/>
          </a:prstGeom>
        </p:spPr>
      </p:pic>
    </p:spTree>
    <p:extLst>
      <p:ext uri="{BB962C8B-B14F-4D97-AF65-F5344CB8AC3E}">
        <p14:creationId xmlns:p14="http://schemas.microsoft.com/office/powerpoint/2010/main" val="848491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4646EE-61F6-442B-91A7-1C88DDD20DF3}"/>
              </a:ext>
            </a:extLst>
          </p:cNvPr>
          <p:cNvPicPr>
            <a:picLocks noChangeAspect="1"/>
          </p:cNvPicPr>
          <p:nvPr/>
        </p:nvPicPr>
        <p:blipFill>
          <a:blip r:embed="rId2"/>
          <a:stretch>
            <a:fillRect/>
          </a:stretch>
        </p:blipFill>
        <p:spPr>
          <a:xfrm>
            <a:off x="2844801" y="172566"/>
            <a:ext cx="6502398" cy="6512868"/>
          </a:xfrm>
          <a:prstGeom prst="rect">
            <a:avLst/>
          </a:prstGeom>
        </p:spPr>
      </p:pic>
    </p:spTree>
    <p:extLst>
      <p:ext uri="{BB962C8B-B14F-4D97-AF65-F5344CB8AC3E}">
        <p14:creationId xmlns:p14="http://schemas.microsoft.com/office/powerpoint/2010/main" val="33812498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390709-7DEA-497B-9EA9-ECB49C8059B9}"/>
              </a:ext>
            </a:extLst>
          </p:cNvPr>
          <p:cNvPicPr>
            <a:picLocks noChangeAspect="1"/>
          </p:cNvPicPr>
          <p:nvPr/>
        </p:nvPicPr>
        <p:blipFill>
          <a:blip r:embed="rId2"/>
          <a:stretch>
            <a:fillRect/>
          </a:stretch>
        </p:blipFill>
        <p:spPr>
          <a:xfrm>
            <a:off x="182881" y="417510"/>
            <a:ext cx="11826238" cy="6022980"/>
          </a:xfrm>
          <a:prstGeom prst="rect">
            <a:avLst/>
          </a:prstGeom>
        </p:spPr>
      </p:pic>
      <p:pic>
        <p:nvPicPr>
          <p:cNvPr id="2" name="Picture 1">
            <a:extLst>
              <a:ext uri="{FF2B5EF4-FFF2-40B4-BE49-F238E27FC236}">
                <a16:creationId xmlns:a16="http://schemas.microsoft.com/office/drawing/2014/main" id="{CDB18614-85E0-4239-B178-BB7837A1B4E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90599" y="1944745"/>
            <a:ext cx="1092201" cy="1010841"/>
          </a:xfrm>
          <a:prstGeom prst="rect">
            <a:avLst/>
          </a:prstGeom>
        </p:spPr>
      </p:pic>
    </p:spTree>
    <p:extLst>
      <p:ext uri="{BB962C8B-B14F-4D97-AF65-F5344CB8AC3E}">
        <p14:creationId xmlns:p14="http://schemas.microsoft.com/office/powerpoint/2010/main" val="2881838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9EFE9A-8051-41E4-91AE-65CCE76160DE}"/>
              </a:ext>
            </a:extLst>
          </p:cNvPr>
          <p:cNvPicPr>
            <a:picLocks noChangeAspect="1"/>
          </p:cNvPicPr>
          <p:nvPr/>
        </p:nvPicPr>
        <p:blipFill>
          <a:blip r:embed="rId2"/>
          <a:stretch>
            <a:fillRect/>
          </a:stretch>
        </p:blipFill>
        <p:spPr>
          <a:xfrm>
            <a:off x="107770" y="375920"/>
            <a:ext cx="11976460" cy="6106160"/>
          </a:xfrm>
          <a:prstGeom prst="rect">
            <a:avLst/>
          </a:prstGeom>
        </p:spPr>
      </p:pic>
      <p:sp>
        <p:nvSpPr>
          <p:cNvPr id="3" name="Rectangle 2">
            <a:extLst>
              <a:ext uri="{FF2B5EF4-FFF2-40B4-BE49-F238E27FC236}">
                <a16:creationId xmlns:a16="http://schemas.microsoft.com/office/drawing/2014/main" id="{FA33B69C-B405-48F2-B75D-7F7F0C7918EF}"/>
              </a:ext>
            </a:extLst>
          </p:cNvPr>
          <p:cNvSpPr/>
          <p:nvPr/>
        </p:nvSpPr>
        <p:spPr>
          <a:xfrm>
            <a:off x="923925" y="2781300"/>
            <a:ext cx="10344150" cy="125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489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
                                      </p:to>
                                    </p:set>
                                    <p:animEffect filter="image" prLst="opacity: 0">
                                      <p:cBhvr rctx="IE">
                                        <p:cTn id="7" dur="indefinite"/>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C67FE-A410-49E0-B365-9611C250A0E5}"/>
              </a:ext>
            </a:extLst>
          </p:cNvPr>
          <p:cNvPicPr>
            <a:picLocks noChangeAspect="1"/>
          </p:cNvPicPr>
          <p:nvPr/>
        </p:nvPicPr>
        <p:blipFill>
          <a:blip r:embed="rId2"/>
          <a:stretch>
            <a:fillRect/>
          </a:stretch>
        </p:blipFill>
        <p:spPr>
          <a:xfrm>
            <a:off x="3171674" y="479273"/>
            <a:ext cx="5848651" cy="5899453"/>
          </a:xfrm>
          <a:prstGeom prst="rect">
            <a:avLst/>
          </a:prstGeom>
        </p:spPr>
      </p:pic>
    </p:spTree>
    <p:extLst>
      <p:ext uri="{BB962C8B-B14F-4D97-AF65-F5344CB8AC3E}">
        <p14:creationId xmlns:p14="http://schemas.microsoft.com/office/powerpoint/2010/main" val="3382898656"/>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101F48"/>
      </a:accent1>
      <a:accent2>
        <a:srgbClr val="BC4324"/>
      </a:accent2>
      <a:accent3>
        <a:srgbClr val="9D948B"/>
      </a:accent3>
      <a:accent4>
        <a:srgbClr val="E88A66"/>
      </a:accent4>
      <a:accent5>
        <a:srgbClr val="5F6CBA"/>
      </a:accent5>
      <a:accent6>
        <a:srgbClr val="55AA8D"/>
      </a:accent6>
      <a:hlink>
        <a:srgbClr val="31438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3634</Words>
  <Application>Microsoft Office PowerPoint</Application>
  <PresentationFormat>Widescreen</PresentationFormat>
  <Paragraphs>564</Paragraphs>
  <Slides>116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116</vt:i4>
      </vt:variant>
    </vt:vector>
  </HeadingPairs>
  <TitlesOfParts>
    <vt:vector size="124" baseType="lpstr">
      <vt:lpstr>Arial</vt:lpstr>
      <vt:lpstr>Calibri</vt:lpstr>
      <vt:lpstr>Calibri Light</vt:lpstr>
      <vt:lpstr>Consolas</vt:lpstr>
      <vt:lpstr>Forte</vt:lpstr>
      <vt:lpstr>Impact</vt:lpstr>
      <vt:lpstr>Tahoma</vt:lpstr>
      <vt:lpstr>Office Theme</vt:lpstr>
      <vt:lpstr>The parsed and the curious</vt:lpstr>
      <vt:lpstr>Quick calibration</vt:lpstr>
      <vt:lpstr>Time to Epimenides paradox: 19 seconds</vt:lpstr>
      <vt:lpstr>  S E N D + M O R E --------- M O N E Y</vt:lpstr>
      <vt:lpstr>Search is for suckers</vt:lpstr>
      <vt:lpstr>  S E N D + M O R E --------- M O N E Y</vt:lpstr>
      <vt:lpstr>  S E N D + M O R E --------- M O N E Y</vt:lpstr>
      <vt:lpstr>PowerPoint Presentation</vt:lpstr>
      <vt:lpstr>  S E N D + M O R E --------- M O N E Y</vt:lpstr>
      <vt:lpstr>Moral: we can do a lot at compile time</vt:lpstr>
      <vt:lpstr>Hi, I’m masak</vt:lpstr>
      <vt:lpstr>The things I like that got me here today</vt:lpstr>
      <vt:lpstr>Russian dolls</vt:lpstr>
      <vt:lpstr>PowerPoint Presentation</vt:lpstr>
      <vt:lpstr>Drake equation</vt:lpstr>
      <vt:lpstr>The Great Filter</vt:lpstr>
      <vt:lpstr>What’s a macro</vt:lpstr>
      <vt:lpstr>say we want to swap two values</vt:lpstr>
      <vt:lpstr>we can do this; bam, done</vt:lpstr>
      <vt:lpstr>PowerPoint Presentation</vt:lpstr>
      <vt:lpstr>this won’t work as intended</vt:lpstr>
      <vt:lpstr>but a macro works</vt:lpstr>
      <vt:lpstr>oops! forgot all the unquotes</vt:lpstr>
      <vt:lpstr>summary, for now:</vt:lpstr>
      <vt:lpstr>Hard-won insight #1</vt:lpstr>
      <vt:lpstr>The metasyntactic identifier for macros</vt:lpstr>
      <vt:lpstr>The lead-up to 007</vt:lpstr>
      <vt:lpstr>Another audience poll</vt:lpstr>
      <vt:lpstr>Reading the Apocalypses and Synopses</vt:lpstr>
      <vt:lpstr>I realized I must do macros</vt:lpstr>
      <vt:lpstr>Macro grant, and eventually 007</vt:lpstr>
      <vt:lpstr>007 is the love child of Perl and Python</vt:lpstr>
      <vt:lpstr>example: factorial</vt:lpstr>
      <vt:lpstr>example: factorial (nicer)</vt:lpstr>
      <vt:lpstr>example: increment</vt:lpstr>
      <vt:lpstr>Rough timeline of the project</vt:lpstr>
      <vt:lpstr>A warm thank you to these people</vt:lpstr>
      <vt:lpstr>Hard-won insight #2</vt:lpstr>
      <vt:lpstr>Lexical lookup is fantastic</vt:lpstr>
      <vt:lpstr>What’s a compiler</vt:lpstr>
      <vt:lpstr>To many people, the compiler is a stern, unforgiving judge of syntax…</vt:lpstr>
      <vt:lpstr>PowerPoint Presentation</vt:lpstr>
      <vt:lpstr>PowerPoint Presentation</vt:lpstr>
      <vt:lpstr>”Compile”: meaning</vt:lpstr>
      <vt:lpstr>PowerPoint Presentation</vt:lpstr>
      <vt:lpstr>Programmers and coders</vt:lpstr>
      <vt:lpstr>When they go low, you go high      — Grace Hopper</vt:lpstr>
      <vt:lpstr>Ada Lovelace and abstractions</vt:lpstr>
      <vt:lpstr>Abstractions are lies</vt:lpstr>
      <vt:lpstr>PowerPoint Presentation</vt:lpstr>
      <vt:lpstr>Macro hygiene</vt:lpstr>
      <vt:lpstr>Closures and the Expectation of Sanity</vt:lpstr>
      <vt:lpstr>Hygiene is just the Expectation of Sanity</vt:lpstr>
      <vt:lpstr>How to solve macro hygiene</vt:lpstr>
      <vt:lpstr>Builtins and locked-in variables</vt:lpstr>
      <vt:lpstr>Locking in variables gives us hygiene</vt:lpstr>
      <vt:lpstr>The Single Evaluation Rule</vt:lpstr>
      <vt:lpstr>Actually, three things are hard</vt:lpstr>
      <vt:lpstr>Succinct macros</vt:lpstr>
      <vt:lpstr>Composition</vt:lpstr>
      <vt:lpstr>Macros and composition</vt:lpstr>
      <vt:lpstr>PowerPoint Presentation</vt:lpstr>
      <vt:lpstr>PowerPoint Presentation</vt:lpstr>
      <vt:lpstr>Examples: safe navigation</vt:lpstr>
      <vt:lpstr>Examples: exists and delete</vt:lpstr>
      <vt:lpstr>Unintended consequences</vt:lpstr>
      <vt:lpstr>PowerPoint Presentation</vt:lpstr>
      <vt:lpstr>Returning from the default of a parameter</vt:lpstr>
      <vt:lpstr>Hard-won insight #3</vt:lpstr>
      <vt:lpstr>The thing in a quasi is not code… yet</vt:lpstr>
      <vt:lpstr>Autopuns!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point?</vt:lpstr>
      <vt:lpstr>Parsed macros</vt:lpstr>
      <vt:lpstr>Three types of abstraction</vt:lpstr>
      <vt:lpstr>sawyerx said the syntax of Perl is very very very very flexible</vt:lpstr>
      <vt:lpstr>Not everything looks like a function call</vt:lpstr>
      <vt:lpstr>”But what about pluggable keywords?”</vt:lpstr>
      <vt:lpstr>unless (and until)</vt:lpstr>
      <vt:lpstr>Reduce metaops</vt:lpstr>
      <vt:lpstr>Assignment metaops</vt:lpstr>
      <vt:lpstr>The Great Filter, redux</vt:lpstr>
      <vt:lpstr>Macros that generate target code</vt:lpstr>
      <vt:lpstr>We now control the entire compiler</vt:lpstr>
      <vt:lpstr>End result: a truly extensible language</vt:lpstr>
      <vt:lpstr>Goodbye 007</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 Mäsak</dc:creator>
  <cp:lastModifiedBy>Carl Mäsak</cp:lastModifiedBy>
  <cp:revision>100</cp:revision>
  <dcterms:created xsi:type="dcterms:W3CDTF">2019-07-28T21:03:36Z</dcterms:created>
  <dcterms:modified xsi:type="dcterms:W3CDTF">2019-08-10T21:03:09Z</dcterms:modified>
</cp:coreProperties>
</file>